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Libre Franklin"/>
      <p:regular r:id="rId19"/>
      <p:bold r:id="rId20"/>
      <p:italic r:id="rId21"/>
      <p:boldItalic r:id="rId22"/>
    </p:embeddedFont>
    <p:embeddedFont>
      <p:font typeface="Franklin Gothic"/>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8Do+2IoqI/dpofXrblTUB8/Ck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ibreFranklin-bold.fntdata"/><Relationship Id="rId11" Type="http://schemas.openxmlformats.org/officeDocument/2006/relationships/slide" Target="slides/slide6.xml"/><Relationship Id="rId22" Type="http://schemas.openxmlformats.org/officeDocument/2006/relationships/font" Target="fonts/LibreFranklin-boldItalic.fntdata"/><Relationship Id="rId10" Type="http://schemas.openxmlformats.org/officeDocument/2006/relationships/slide" Target="slides/slide5.xml"/><Relationship Id="rId21" Type="http://schemas.openxmlformats.org/officeDocument/2006/relationships/font" Target="fonts/LibreFranklin-italic.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FranklinGothic-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LibreFranklin-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dee27912a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gdee27912a7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ee27912a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gdee27912a7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ee27912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dee27912a7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16"/>
          <p:cNvSpPr/>
          <p:nvPr/>
        </p:nvSpPr>
        <p:spPr>
          <a:xfrm>
            <a:off x="446534" y="3085764"/>
            <a:ext cx="11298932" cy="3338149"/>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txBox="1"/>
          <p:nvPr>
            <p:ph type="ctrTitle"/>
          </p:nvPr>
        </p:nvSpPr>
        <p:spPr>
          <a:xfrm>
            <a:off x="581191" y="1020431"/>
            <a:ext cx="10993549" cy="147501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FEFEFE"/>
              </a:buClr>
              <a:buSzPts val="3600"/>
              <a:buFont typeface="Franklin Gothic"/>
              <a:buNone/>
              <a:defRPr sz="3600">
                <a:solidFill>
                  <a:srgbClr val="FEFEF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 type="subTitle"/>
          </p:nvPr>
        </p:nvSpPr>
        <p:spPr>
          <a:xfrm>
            <a:off x="581194" y="2495445"/>
            <a:ext cx="10993546" cy="590321"/>
          </a:xfrm>
          <a:prstGeom prst="rect">
            <a:avLst/>
          </a:prstGeom>
          <a:noFill/>
          <a:ln>
            <a:noFill/>
          </a:ln>
        </p:spPr>
        <p:txBody>
          <a:bodyPr anchorCtr="0" anchor="t" bIns="45700" lIns="91425" spcFirstLastPara="1" rIns="91425" wrap="square" tIns="45700">
            <a:normAutofit/>
          </a:bodyPr>
          <a:lstStyle>
            <a:lvl1pPr lvl="0" algn="l">
              <a:lnSpc>
                <a:spcPct val="110000"/>
              </a:lnSpc>
              <a:spcBef>
                <a:spcPts val="320"/>
              </a:spcBef>
              <a:spcAft>
                <a:spcPts val="0"/>
              </a:spcAft>
              <a:buSzPts val="1472"/>
              <a:buNone/>
              <a:defRPr sz="1600" cap="none">
                <a:solidFill>
                  <a:schemeClr val="accent1"/>
                </a:solidFill>
              </a:defRPr>
            </a:lvl1pPr>
            <a:lvl2pPr lvl="1" algn="ctr">
              <a:spcBef>
                <a:spcPts val="600"/>
              </a:spcBef>
              <a:spcAft>
                <a:spcPts val="0"/>
              </a:spcAft>
              <a:buSzPts val="1288"/>
              <a:buNone/>
              <a:defRPr>
                <a:solidFill>
                  <a:schemeClr val="lt1"/>
                </a:solidFill>
              </a:defRPr>
            </a:lvl2pPr>
            <a:lvl3pPr lvl="2" algn="ctr">
              <a:spcBef>
                <a:spcPts val="600"/>
              </a:spcBef>
              <a:spcAft>
                <a:spcPts val="0"/>
              </a:spcAft>
              <a:buSzPts val="1196"/>
              <a:buNone/>
              <a:defRPr>
                <a:solidFill>
                  <a:schemeClr val="lt1"/>
                </a:solidFill>
              </a:defRPr>
            </a:lvl3pPr>
            <a:lvl4pPr lvl="3" algn="ctr">
              <a:spcBef>
                <a:spcPts val="600"/>
              </a:spcBef>
              <a:spcAft>
                <a:spcPts val="0"/>
              </a:spcAft>
              <a:buSzPts val="1012"/>
              <a:buNone/>
              <a:defRPr>
                <a:solidFill>
                  <a:schemeClr val="lt1"/>
                </a:solidFill>
              </a:defRPr>
            </a:lvl4pPr>
            <a:lvl5pPr lvl="4" algn="ctr">
              <a:spcBef>
                <a:spcPts val="600"/>
              </a:spcBef>
              <a:spcAft>
                <a:spcPts val="0"/>
              </a:spcAft>
              <a:buSzPts val="1012"/>
              <a:buNone/>
              <a:defRPr>
                <a:solidFill>
                  <a:schemeClr val="lt1"/>
                </a:solidFill>
              </a:defRPr>
            </a:lvl5pPr>
            <a:lvl6pPr lvl="5" algn="ctr">
              <a:spcBef>
                <a:spcPts val="600"/>
              </a:spcBef>
              <a:spcAft>
                <a:spcPts val="0"/>
              </a:spcAft>
              <a:buSzPts val="1104"/>
              <a:buNone/>
              <a:defRPr>
                <a:solidFill>
                  <a:schemeClr val="lt1"/>
                </a:solidFill>
              </a:defRPr>
            </a:lvl6pPr>
            <a:lvl7pPr lvl="6" algn="ctr">
              <a:spcBef>
                <a:spcPts val="600"/>
              </a:spcBef>
              <a:spcAft>
                <a:spcPts val="0"/>
              </a:spcAft>
              <a:buSzPts val="1104"/>
              <a:buNone/>
              <a:defRPr>
                <a:solidFill>
                  <a:schemeClr val="lt1"/>
                </a:solidFill>
              </a:defRPr>
            </a:lvl7pPr>
            <a:lvl8pPr lvl="7" algn="ctr">
              <a:spcBef>
                <a:spcPts val="600"/>
              </a:spcBef>
              <a:spcAft>
                <a:spcPts val="0"/>
              </a:spcAft>
              <a:buSzPts val="1104"/>
              <a:buNone/>
              <a:defRPr>
                <a:solidFill>
                  <a:schemeClr val="lt1"/>
                </a:solidFill>
              </a:defRPr>
            </a:lvl8pPr>
            <a:lvl9pPr lvl="8" algn="ctr">
              <a:spcBef>
                <a:spcPts val="600"/>
              </a:spcBef>
              <a:spcAft>
                <a:spcPts val="600"/>
              </a:spcAft>
              <a:buSzPts val="1104"/>
              <a:buNone/>
              <a:defRPr>
                <a:solidFill>
                  <a:schemeClr val="lt1"/>
                </a:solidFill>
              </a:defRPr>
            </a:lvl9pPr>
          </a:lstStyle>
          <a:p/>
        </p:txBody>
      </p:sp>
      <p:sp>
        <p:nvSpPr>
          <p:cNvPr id="18" name="Google Shape;18;p16"/>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0" name="Google Shape;80;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4" name="Shape 84"/>
        <p:cNvGrpSpPr/>
        <p:nvPr/>
      </p:nvGrpSpPr>
      <p:grpSpPr>
        <a:xfrm>
          <a:off x="0" y="0"/>
          <a:ext cx="0" cy="0"/>
          <a:chOff x="0" y="0"/>
          <a:chExt cx="0" cy="0"/>
        </a:xfrm>
      </p:grpSpPr>
      <p:sp>
        <p:nvSpPr>
          <p:cNvPr id="85" name="Google Shape;8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0" name="Shape 90"/>
        <p:cNvGrpSpPr/>
        <p:nvPr/>
      </p:nvGrpSpPr>
      <p:grpSpPr>
        <a:xfrm>
          <a:off x="0" y="0"/>
          <a:ext cx="0" cy="0"/>
          <a:chOff x="0" y="0"/>
          <a:chExt cx="0" cy="0"/>
        </a:xfrm>
      </p:grpSpPr>
      <p:sp>
        <p:nvSpPr>
          <p:cNvPr id="91" name="Google Shape;91;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3" name="Google Shape;73;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3.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581192" y="705124"/>
            <a:ext cx="11029616" cy="1189554"/>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Clr>
                <a:srgbClr val="FEFEFE"/>
              </a:buClr>
              <a:buSzPts val="2800"/>
              <a:buFont typeface="Franklin Gothic"/>
              <a:buNone/>
              <a:defRPr b="0" i="0" sz="2800" u="none" cap="none" strike="noStrike">
                <a:solidFill>
                  <a:srgbClr val="FEFEFE"/>
                </a:solidFill>
                <a:latin typeface="Franklin Gothic"/>
                <a:ea typeface="Franklin Gothic"/>
                <a:cs typeface="Franklin Gothic"/>
                <a:sym typeface="Franklin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7" name="Google Shape;7;p14"/>
          <p:cNvSpPr txBox="1"/>
          <p:nvPr>
            <p:ph idx="1" type="body"/>
          </p:nvPr>
        </p:nvSpPr>
        <p:spPr>
          <a:xfrm>
            <a:off x="581192" y="2336002"/>
            <a:ext cx="11029616" cy="3652047"/>
          </a:xfrm>
          <a:prstGeom prst="rect">
            <a:avLst/>
          </a:prstGeom>
          <a:noFill/>
          <a:ln>
            <a:noFill/>
          </a:ln>
        </p:spPr>
        <p:txBody>
          <a:bodyPr anchorCtr="0" anchor="ctr" bIns="45700" lIns="91425" spcFirstLastPara="1" rIns="91425" wrap="square" tIns="45700">
            <a:normAutofit/>
          </a:bodyPr>
          <a:lstStyle>
            <a:lvl1pPr indent="-327914" lvl="0" marL="457200" marR="0" rtl="0" algn="l">
              <a:lnSpc>
                <a:spcPct val="110000"/>
              </a:lnSpc>
              <a:spcBef>
                <a:spcPts val="340"/>
              </a:spcBef>
              <a:spcAft>
                <a:spcPts val="0"/>
              </a:spcAft>
              <a:buClr>
                <a:schemeClr val="accent1"/>
              </a:buClr>
              <a:buSzPts val="1564"/>
              <a:buFont typeface="Noto Sans Symbols"/>
              <a:buChar char="◼"/>
              <a:defRPr b="0" i="0" sz="1700" u="none" cap="none" strike="noStrike">
                <a:solidFill>
                  <a:srgbClr val="FEFEFE"/>
                </a:solidFill>
                <a:latin typeface="Libre Franklin"/>
                <a:ea typeface="Libre Franklin"/>
                <a:cs typeface="Libre Franklin"/>
                <a:sym typeface="Libre Franklin"/>
              </a:defRPr>
            </a:lvl1pPr>
            <a:lvl2pPr indent="-310387" lvl="1" marL="914400" marR="0" rtl="0" algn="l">
              <a:spcBef>
                <a:spcPts val="600"/>
              </a:spcBef>
              <a:spcAft>
                <a:spcPts val="0"/>
              </a:spcAft>
              <a:buClr>
                <a:schemeClr val="accent1"/>
              </a:buClr>
              <a:buSzPts val="1288"/>
              <a:buFont typeface="Noto Sans Symbols"/>
              <a:buChar char="◼"/>
              <a:defRPr b="0" i="0" sz="1400" u="none" cap="none" strike="noStrike">
                <a:solidFill>
                  <a:srgbClr val="FEFEFE"/>
                </a:solidFill>
                <a:latin typeface="Libre Franklin"/>
                <a:ea typeface="Libre Franklin"/>
                <a:cs typeface="Libre Franklin"/>
                <a:sym typeface="Libre Franklin"/>
              </a:defRPr>
            </a:lvl2pPr>
            <a:lvl3pPr indent="-304546" lvl="2" marL="1371600" marR="0" rtl="0" algn="l">
              <a:spcBef>
                <a:spcPts val="600"/>
              </a:spcBef>
              <a:spcAft>
                <a:spcPts val="0"/>
              </a:spcAft>
              <a:buClr>
                <a:schemeClr val="accent1"/>
              </a:buClr>
              <a:buSzPts val="1196"/>
              <a:buFont typeface="Noto Sans Symbols"/>
              <a:buChar char="◼"/>
              <a:defRPr b="0" i="0" sz="1300" u="none" cap="none" strike="noStrike">
                <a:solidFill>
                  <a:srgbClr val="FEFEFE"/>
                </a:solidFill>
                <a:latin typeface="Libre Franklin"/>
                <a:ea typeface="Libre Franklin"/>
                <a:cs typeface="Libre Franklin"/>
                <a:sym typeface="Libre Franklin"/>
              </a:defRPr>
            </a:lvl3pPr>
            <a:lvl4pPr indent="-292861" lvl="3" marL="18288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4pPr>
            <a:lvl5pPr indent="-292861" lvl="4" marL="2286000" marR="0" rtl="0" algn="l">
              <a:spcBef>
                <a:spcPts val="600"/>
              </a:spcBef>
              <a:spcAft>
                <a:spcPts val="0"/>
              </a:spcAft>
              <a:buClr>
                <a:schemeClr val="accent1"/>
              </a:buClr>
              <a:buSzPts val="1012"/>
              <a:buFont typeface="Noto Sans Symbols"/>
              <a:buChar char="◼"/>
              <a:defRPr b="0" i="0" sz="1100" u="none" cap="none" strike="noStrike">
                <a:solidFill>
                  <a:srgbClr val="FEFEFE"/>
                </a:solidFill>
                <a:latin typeface="Libre Franklin"/>
                <a:ea typeface="Libre Franklin"/>
                <a:cs typeface="Libre Franklin"/>
                <a:sym typeface="Libre Franklin"/>
              </a:defRPr>
            </a:lvl5pPr>
            <a:lvl6pPr indent="-298704" lvl="5" marL="27432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6pPr>
            <a:lvl7pPr indent="-298704" lvl="6" marL="32004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7pPr>
            <a:lvl8pPr indent="-298703" lvl="7" marL="3657600" marR="0" rtl="0" algn="l">
              <a:spcBef>
                <a:spcPts val="600"/>
              </a:spcBef>
              <a:spcAft>
                <a:spcPts val="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8pPr>
            <a:lvl9pPr indent="-298703" lvl="8" marL="4114800" marR="0" rtl="0" algn="l">
              <a:spcBef>
                <a:spcPts val="600"/>
              </a:spcBef>
              <a:spcAft>
                <a:spcPts val="600"/>
              </a:spcAft>
              <a:buClr>
                <a:schemeClr val="accent2"/>
              </a:buClr>
              <a:buSzPts val="1104"/>
              <a:buFont typeface="Noto Sans Symbols"/>
              <a:buChar char="◼"/>
              <a:defRPr b="0" i="0" sz="1200" u="none" cap="none" strike="noStrike">
                <a:solidFill>
                  <a:schemeClr val="lt2"/>
                </a:solidFill>
                <a:latin typeface="Libre Franklin"/>
                <a:ea typeface="Libre Franklin"/>
                <a:cs typeface="Libre Franklin"/>
                <a:sym typeface="Libre Franklin"/>
              </a:defRPr>
            </a:lvl9pPr>
          </a:lstStyle>
          <a:p/>
        </p:txBody>
      </p:sp>
      <p:sp>
        <p:nvSpPr>
          <p:cNvPr id="8" name="Google Shape;8;p14"/>
          <p:cNvSpPr txBox="1"/>
          <p:nvPr>
            <p:ph idx="10" type="dt"/>
          </p:nvPr>
        </p:nvSpPr>
        <p:spPr>
          <a:xfrm>
            <a:off x="7605951" y="6423914"/>
            <a:ext cx="28447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9" name="Google Shape;9;p14"/>
          <p:cNvSpPr txBox="1"/>
          <p:nvPr>
            <p:ph idx="11" type="ftr"/>
          </p:nvPr>
        </p:nvSpPr>
        <p:spPr>
          <a:xfrm>
            <a:off x="581192" y="6423914"/>
            <a:ext cx="691721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EFEFE"/>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lt1"/>
                </a:solidFill>
                <a:latin typeface="Libre Franklin"/>
                <a:ea typeface="Libre Franklin"/>
                <a:cs typeface="Libre Franklin"/>
                <a:sym typeface="Libre Franklin"/>
              </a:defRPr>
            </a:lvl9pPr>
          </a:lstStyle>
          <a:p/>
        </p:txBody>
      </p:sp>
      <p:sp>
        <p:nvSpPr>
          <p:cNvPr id="10" name="Google Shape;10;p14"/>
          <p:cNvSpPr txBox="1"/>
          <p:nvPr>
            <p:ph idx="12" type="sldNum"/>
          </p:nvPr>
        </p:nvSpPr>
        <p:spPr>
          <a:xfrm>
            <a:off x="10558300" y="6423914"/>
            <a:ext cx="105251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FEFEFE"/>
                </a:solidFill>
                <a:latin typeface="Libre Franklin"/>
                <a:ea typeface="Libre Franklin"/>
                <a:cs typeface="Libre Franklin"/>
                <a:sym typeface="Libre Franklin"/>
              </a:defRPr>
            </a:lvl1pPr>
            <a:lvl2pPr indent="0" lvl="1" marL="0" marR="0" rtl="0" algn="r">
              <a:spcBef>
                <a:spcPts val="0"/>
              </a:spcBef>
              <a:buNone/>
              <a:defRPr b="0" i="0" sz="900" u="none" cap="none" strike="noStrike">
                <a:solidFill>
                  <a:srgbClr val="FEFEFE"/>
                </a:solidFill>
                <a:latin typeface="Libre Franklin"/>
                <a:ea typeface="Libre Franklin"/>
                <a:cs typeface="Libre Franklin"/>
                <a:sym typeface="Libre Franklin"/>
              </a:defRPr>
            </a:lvl2pPr>
            <a:lvl3pPr indent="0" lvl="2" marL="0" marR="0" rtl="0" algn="r">
              <a:spcBef>
                <a:spcPts val="0"/>
              </a:spcBef>
              <a:buNone/>
              <a:defRPr b="0" i="0" sz="900" u="none" cap="none" strike="noStrike">
                <a:solidFill>
                  <a:srgbClr val="FEFEFE"/>
                </a:solidFill>
                <a:latin typeface="Libre Franklin"/>
                <a:ea typeface="Libre Franklin"/>
                <a:cs typeface="Libre Franklin"/>
                <a:sym typeface="Libre Franklin"/>
              </a:defRPr>
            </a:lvl3pPr>
            <a:lvl4pPr indent="0" lvl="3" marL="0" marR="0" rtl="0" algn="r">
              <a:spcBef>
                <a:spcPts val="0"/>
              </a:spcBef>
              <a:buNone/>
              <a:defRPr b="0" i="0" sz="900" u="none" cap="none" strike="noStrike">
                <a:solidFill>
                  <a:srgbClr val="FEFEFE"/>
                </a:solidFill>
                <a:latin typeface="Libre Franklin"/>
                <a:ea typeface="Libre Franklin"/>
                <a:cs typeface="Libre Franklin"/>
                <a:sym typeface="Libre Franklin"/>
              </a:defRPr>
            </a:lvl4pPr>
            <a:lvl5pPr indent="0" lvl="4" marL="0" marR="0" rtl="0" algn="r">
              <a:spcBef>
                <a:spcPts val="0"/>
              </a:spcBef>
              <a:buNone/>
              <a:defRPr b="0" i="0" sz="900" u="none" cap="none" strike="noStrike">
                <a:solidFill>
                  <a:srgbClr val="FEFEFE"/>
                </a:solidFill>
                <a:latin typeface="Libre Franklin"/>
                <a:ea typeface="Libre Franklin"/>
                <a:cs typeface="Libre Franklin"/>
                <a:sym typeface="Libre Franklin"/>
              </a:defRPr>
            </a:lvl5pPr>
            <a:lvl6pPr indent="0" lvl="5" marL="0" marR="0" rtl="0" algn="r">
              <a:spcBef>
                <a:spcPts val="0"/>
              </a:spcBef>
              <a:buNone/>
              <a:defRPr b="0" i="0" sz="900" u="none" cap="none" strike="noStrike">
                <a:solidFill>
                  <a:srgbClr val="FEFEFE"/>
                </a:solidFill>
                <a:latin typeface="Libre Franklin"/>
                <a:ea typeface="Libre Franklin"/>
                <a:cs typeface="Libre Franklin"/>
                <a:sym typeface="Libre Franklin"/>
              </a:defRPr>
            </a:lvl6pPr>
            <a:lvl7pPr indent="0" lvl="6" marL="0" marR="0" rtl="0" algn="r">
              <a:spcBef>
                <a:spcPts val="0"/>
              </a:spcBef>
              <a:buNone/>
              <a:defRPr b="0" i="0" sz="900" u="none" cap="none" strike="noStrike">
                <a:solidFill>
                  <a:srgbClr val="FEFEFE"/>
                </a:solidFill>
                <a:latin typeface="Libre Franklin"/>
                <a:ea typeface="Libre Franklin"/>
                <a:cs typeface="Libre Franklin"/>
                <a:sym typeface="Libre Franklin"/>
              </a:defRPr>
            </a:lvl7pPr>
            <a:lvl8pPr indent="0" lvl="7" marL="0" marR="0" rtl="0" algn="r">
              <a:spcBef>
                <a:spcPts val="0"/>
              </a:spcBef>
              <a:buNone/>
              <a:defRPr b="0" i="0" sz="900" u="none" cap="none" strike="noStrike">
                <a:solidFill>
                  <a:srgbClr val="FEFEFE"/>
                </a:solidFill>
                <a:latin typeface="Libre Franklin"/>
                <a:ea typeface="Libre Franklin"/>
                <a:cs typeface="Libre Franklin"/>
                <a:sym typeface="Libre Franklin"/>
              </a:defRPr>
            </a:lvl8pPr>
            <a:lvl9pPr indent="0" lvl="8" marL="0" marR="0" rtl="0" algn="r">
              <a:spcBef>
                <a:spcPts val="0"/>
              </a:spcBef>
              <a:buNone/>
              <a:defRPr b="0" i="0" sz="900" u="none" cap="none" strike="noStrike">
                <a:solidFill>
                  <a:srgbClr val="FEFEF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14"/>
          <p:cNvSpPr/>
          <p:nvPr/>
        </p:nvSpPr>
        <p:spPr>
          <a:xfrm>
            <a:off x="446534" y="457200"/>
            <a:ext cx="3703320" cy="94997"/>
          </a:xfrm>
          <a:prstGeom prst="rect">
            <a:avLst/>
          </a:prstGeom>
          <a:solidFill>
            <a:srgbClr val="4653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4"/>
          <p:cNvSpPr/>
          <p:nvPr/>
        </p:nvSpPr>
        <p:spPr>
          <a:xfrm>
            <a:off x="8042147" y="453643"/>
            <a:ext cx="3703320" cy="98554"/>
          </a:xfrm>
          <a:prstGeom prst="rect">
            <a:avLst/>
          </a:prstGeom>
          <a:solidFill>
            <a:srgbClr val="969F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4"/>
          <p:cNvSpPr/>
          <p:nvPr/>
        </p:nvSpPr>
        <p:spPr>
          <a:xfrm>
            <a:off x="4241830" y="457200"/>
            <a:ext cx="3703320" cy="9144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 name="Shape 21"/>
        <p:cNvGrpSpPr/>
        <p:nvPr/>
      </p:nvGrpSpPr>
      <p:grpSpPr>
        <a:xfrm>
          <a:off x="0" y="0"/>
          <a:ext cx="0" cy="0"/>
          <a:chOff x="0" y="0"/>
          <a:chExt cx="0" cy="0"/>
        </a:xfrm>
      </p:grpSpPr>
      <p:sp>
        <p:nvSpPr>
          <p:cNvPr id="22" name="Google Shape;2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sp>
        <p:nvSpPr>
          <p:cNvPr id="100" name="Google Shape;100;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pic>
        <p:nvPicPr>
          <p:cNvPr descr="A dog looking at the camera" id="101" name="Google Shape;101;p1"/>
          <p:cNvPicPr preferRelativeResize="0"/>
          <p:nvPr/>
        </p:nvPicPr>
        <p:blipFill rotWithShape="1">
          <a:blip r:embed="rId3">
            <a:alphaModFix amt="40000"/>
          </a:blip>
          <a:srcRect b="0" l="0" r="0" t="0"/>
          <a:stretch/>
        </p:blipFill>
        <p:spPr>
          <a:xfrm>
            <a:off x="20" y="10"/>
            <a:ext cx="12191980" cy="6857990"/>
          </a:xfrm>
          <a:prstGeom prst="rect">
            <a:avLst/>
          </a:prstGeom>
          <a:noFill/>
          <a:ln>
            <a:noFill/>
          </a:ln>
        </p:spPr>
      </p:pic>
      <p:sp>
        <p:nvSpPr>
          <p:cNvPr id="102" name="Google Shape;102;p1"/>
          <p:cNvSpPr txBox="1"/>
          <p:nvPr>
            <p:ph type="ctrTitle"/>
          </p:nvPr>
        </p:nvSpPr>
        <p:spPr>
          <a:xfrm>
            <a:off x="598583" y="526071"/>
            <a:ext cx="10994834" cy="68656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FEFEFE"/>
              </a:buClr>
              <a:buSzPts val="2400"/>
              <a:buFont typeface="Calibri"/>
              <a:buNone/>
            </a:pPr>
            <a:r>
              <a:rPr b="1" lang="en-GB" sz="2400">
                <a:latin typeface="Calibri"/>
                <a:ea typeface="Calibri"/>
                <a:cs typeface="Calibri"/>
                <a:sym typeface="Calibri"/>
              </a:rPr>
              <a:t>REFLEXIVITY AND THE PERPETUATION OF INEQUALITY IN THE CULTURAL SECTOR: </a:t>
            </a:r>
            <a:br>
              <a:rPr b="1" lang="en-GB" sz="2400">
                <a:latin typeface="Calibri"/>
                <a:ea typeface="Calibri"/>
                <a:cs typeface="Calibri"/>
                <a:sym typeface="Calibri"/>
              </a:rPr>
            </a:br>
            <a:r>
              <a:rPr b="1" lang="en-GB" sz="2400">
                <a:latin typeface="Calibri"/>
                <a:ea typeface="Calibri"/>
                <a:cs typeface="Calibri"/>
                <a:sym typeface="Calibri"/>
              </a:rPr>
              <a:t>HALF AWAKE IN A FAKE EMPIRE</a:t>
            </a:r>
            <a:endParaRPr sz="2400">
              <a:solidFill>
                <a:schemeClr val="lt1"/>
              </a:solidFill>
            </a:endParaRPr>
          </a:p>
        </p:txBody>
      </p:sp>
      <p:sp>
        <p:nvSpPr>
          <p:cNvPr id="103" name="Google Shape;103;p1"/>
          <p:cNvSpPr txBox="1"/>
          <p:nvPr>
            <p:ph idx="1" type="subTitle"/>
          </p:nvPr>
        </p:nvSpPr>
        <p:spPr>
          <a:xfrm>
            <a:off x="983235" y="1313548"/>
            <a:ext cx="10225530" cy="590321"/>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2208"/>
              <a:buNone/>
            </a:pPr>
            <a:r>
              <a:rPr lang="en-GB" sz="2400" cap="none">
                <a:solidFill>
                  <a:schemeClr val="lt1"/>
                </a:solidFill>
                <a:latin typeface="Calibri"/>
                <a:ea typeface="Calibri"/>
                <a:cs typeface="Calibri"/>
                <a:sym typeface="Calibri"/>
              </a:rPr>
              <a:t>Eleonora Belfiore and Steven Hadley (with Brea Heidelberg &amp; Carole Rosenstein)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dee27912a7_0_6"/>
          <p:cNvSpPr txBox="1"/>
          <p:nvPr/>
        </p:nvSpPr>
        <p:spPr>
          <a:xfrm>
            <a:off x="531743" y="345217"/>
            <a:ext cx="11226300" cy="5166600"/>
          </a:xfrm>
          <a:prstGeom prst="rect">
            <a:avLst/>
          </a:prstGeom>
          <a:noFill/>
          <a:ln>
            <a:noFill/>
          </a:ln>
        </p:spPr>
        <p:txBody>
          <a:bodyPr anchorCtr="0" anchor="t" bIns="45700" lIns="91425" spcFirstLastPara="1" rIns="91425" wrap="square" tIns="45700">
            <a:spAutoFit/>
          </a:bodyPr>
          <a:lstStyle/>
          <a:p>
            <a:pPr indent="-381000" lvl="0" marL="457200" marR="0" rtl="0" algn="l">
              <a:lnSpc>
                <a:spcPct val="100000"/>
              </a:lnSpc>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Because saying we want change and holding a roundtable about it is not </a:t>
            </a:r>
            <a:r>
              <a:rPr i="1" lang="en-GB" sz="2400">
                <a:solidFill>
                  <a:schemeClr val="dk1"/>
                </a:solidFill>
                <a:latin typeface="Calibri"/>
                <a:ea typeface="Calibri"/>
                <a:cs typeface="Calibri"/>
                <a:sym typeface="Calibri"/>
              </a:rPr>
              <a:t>making</a:t>
            </a:r>
            <a:r>
              <a:rPr lang="en-GB" sz="2400">
                <a:solidFill>
                  <a:schemeClr val="dk1"/>
                </a:solidFill>
                <a:latin typeface="Calibri"/>
                <a:ea typeface="Calibri"/>
                <a:cs typeface="Calibri"/>
                <a:sym typeface="Calibri"/>
              </a:rPr>
              <a:t> change.</a:t>
            </a:r>
            <a:endParaRPr sz="2400">
              <a:solidFill>
                <a:schemeClr val="dk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Because those with privilege don’t just give it away - unless they are </a:t>
            </a:r>
            <a:r>
              <a:rPr i="1" lang="en-GB" sz="2400">
                <a:solidFill>
                  <a:schemeClr val="dk1"/>
                </a:solidFill>
                <a:latin typeface="Calibri"/>
                <a:ea typeface="Calibri"/>
                <a:cs typeface="Calibri"/>
                <a:sym typeface="Calibri"/>
              </a:rPr>
              <a:t>made to</a:t>
            </a:r>
            <a:r>
              <a:rPr lang="en-GB"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Because those at the helm of organisations and those doing the work of equality, diversity and inclusion often have </a:t>
            </a:r>
            <a:r>
              <a:rPr i="1" lang="en-GB" sz="2400">
                <a:solidFill>
                  <a:schemeClr val="dk1"/>
                </a:solidFill>
                <a:latin typeface="Calibri"/>
                <a:ea typeface="Calibri"/>
                <a:cs typeface="Calibri"/>
                <a:sym typeface="Calibri"/>
              </a:rPr>
              <a:t>a vested interest in things staying the same</a:t>
            </a:r>
            <a:r>
              <a:rPr lang="en-GB"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0" lvl="0" marL="457200" rtl="0" algn="l">
              <a:spcBef>
                <a:spcPts val="1000"/>
              </a:spcBef>
              <a:spcAft>
                <a:spcPts val="0"/>
              </a:spcAft>
              <a:buNone/>
            </a:pPr>
            <a:r>
              <a:t/>
            </a:r>
            <a:endParaRPr sz="2400">
              <a:solidFill>
                <a:schemeClr val="dk1"/>
              </a:solidFill>
              <a:latin typeface="Calibri"/>
              <a:ea typeface="Calibri"/>
              <a:cs typeface="Calibri"/>
              <a:sym typeface="Calibri"/>
            </a:endParaRPr>
          </a:p>
          <a:p>
            <a:pPr indent="-381000" lvl="0" marL="45720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Because more brown and black faces, and more working class accents in arts organisations only reinforce and reproduce the status quo, unless </a:t>
            </a:r>
            <a:r>
              <a:rPr i="1" lang="en-GB" sz="2400">
                <a:solidFill>
                  <a:schemeClr val="dk1"/>
                </a:solidFill>
                <a:latin typeface="Calibri"/>
                <a:ea typeface="Calibri"/>
                <a:cs typeface="Calibri"/>
                <a:sym typeface="Calibri"/>
              </a:rPr>
              <a:t>a ‘tipping point’ of power</a:t>
            </a:r>
            <a:r>
              <a:rPr lang="en-GB" sz="2400">
                <a:solidFill>
                  <a:schemeClr val="dk1"/>
                </a:solidFill>
                <a:latin typeface="Calibri"/>
                <a:ea typeface="Calibri"/>
                <a:cs typeface="Calibri"/>
                <a:sym typeface="Calibri"/>
              </a:rPr>
              <a:t> is reached. This ‘tipping point’ will never be reached in the present model of EDI work, as the failure of past policy shows.</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0"/>
          <p:cNvSpPr txBox="1"/>
          <p:nvPr/>
        </p:nvSpPr>
        <p:spPr>
          <a:xfrm>
            <a:off x="517793" y="484742"/>
            <a:ext cx="11226300" cy="516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The Woke Democratisation of Culture as ‘unhappy performative’</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Signalling but not enacting change suggests a merely rhetorical and perfunctory adoption of democratic discourses through an approach as close to hegemonic culture as possible, but with enough activist rhetoric to be seen to be ‘doing something’.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highlight>
                <a:srgbClr val="FFFFFF"/>
              </a:highlight>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To paraphrase Butler (1990), social justice in the arts is performative in that it is real only to the extent that it is performed, such that ‘[a]s performance which is performative, social justice is an ‘act’, broadly construed, which constructs </a:t>
            </a:r>
            <a:r>
              <a:rPr b="1" lang="en-GB" sz="2400">
                <a:solidFill>
                  <a:schemeClr val="dk1"/>
                </a:solidFill>
                <a:latin typeface="Calibri"/>
                <a:ea typeface="Calibri"/>
                <a:cs typeface="Calibri"/>
                <a:sym typeface="Calibri"/>
              </a:rPr>
              <a:t>the social fiction of the moderate white liberal’s psychological interiority</a:t>
            </a:r>
            <a:r>
              <a:rPr lang="en-GB"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indent="457200" lvl="0" marL="0" rtl="0" algn="just">
              <a:lnSpc>
                <a:spcPct val="115000"/>
              </a:lnSpc>
              <a:spcBef>
                <a:spcPts val="1200"/>
              </a:spcBef>
              <a:spcAft>
                <a:spcPts val="0"/>
              </a:spcAft>
              <a:buClr>
                <a:schemeClr val="dk1"/>
              </a:buClr>
              <a:buSzPts val="1100"/>
              <a:buFont typeface="Arial"/>
              <a:buNone/>
            </a:pP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120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nvSpPr>
        <p:spPr>
          <a:xfrm>
            <a:off x="524768" y="254517"/>
            <a:ext cx="11226300" cy="6326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Arts sector diversity initiatives are </a:t>
            </a:r>
            <a:r>
              <a:rPr b="1" lang="en-GB" sz="2400">
                <a:solidFill>
                  <a:schemeClr val="dk1"/>
                </a:solidFill>
                <a:latin typeface="Calibri"/>
                <a:ea typeface="Calibri"/>
                <a:cs typeface="Calibri"/>
                <a:sym typeface="Calibri"/>
              </a:rPr>
              <a:t>self-consciously symbolic public acts</a:t>
            </a:r>
            <a:r>
              <a:rPr lang="en-GB" sz="2400">
                <a:solidFill>
                  <a:schemeClr val="dk1"/>
                </a:solidFill>
                <a:latin typeface="Calibri"/>
                <a:ea typeface="Calibri"/>
                <a:cs typeface="Calibri"/>
                <a:sym typeface="Calibri"/>
              </a:rPr>
              <a:t> which largely fail to make a difference in the world. As such, they are ‘a performance within a non-performative’.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GB" sz="2400">
                <a:solidFill>
                  <a:schemeClr val="dk1"/>
                </a:solidFill>
                <a:latin typeface="Calibri"/>
                <a:ea typeface="Calibri"/>
                <a:cs typeface="Calibri"/>
                <a:sym typeface="Calibri"/>
              </a:rPr>
              <a:t>Discourse without effective action – whether that be around class ceilings, social mobility or decolonisation – is meaningless virtue signalling that risks a potentially endless recursivity. </a:t>
            </a:r>
            <a:r>
              <a:rPr lang="en-GB" sz="2400">
                <a:solidFill>
                  <a:schemeClr val="dk1"/>
                </a:solidFill>
                <a:latin typeface="Calibri"/>
                <a:ea typeface="Calibri"/>
                <a:cs typeface="Calibri"/>
                <a:sym typeface="Calibri"/>
              </a:rPr>
              <a:t>The challenge for cultural equity is that you do not solve privilege by creating more, or a more equal share of, privilege.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b="1" lang="en-GB" sz="3300">
                <a:solidFill>
                  <a:schemeClr val="dk1"/>
                </a:solidFill>
                <a:latin typeface="Calibri"/>
                <a:ea typeface="Calibri"/>
                <a:cs typeface="Calibri"/>
                <a:sym typeface="Calibri"/>
              </a:rPr>
              <a:t>Our provocation to the audience: </a:t>
            </a:r>
            <a:endParaRPr b="1" sz="33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b="1" lang="en-GB" sz="3300">
                <a:solidFill>
                  <a:schemeClr val="dk1"/>
                </a:solidFill>
                <a:latin typeface="Calibri"/>
                <a:ea typeface="Calibri"/>
                <a:cs typeface="Calibri"/>
                <a:sym typeface="Calibri"/>
              </a:rPr>
              <a:t>What are WE, as cultural policy researchers, </a:t>
            </a:r>
            <a:endParaRPr b="1" sz="33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b="1" lang="en-GB" sz="3300">
                <a:solidFill>
                  <a:schemeClr val="dk1"/>
                </a:solidFill>
                <a:latin typeface="Calibri"/>
                <a:ea typeface="Calibri"/>
                <a:cs typeface="Calibri"/>
                <a:sym typeface="Calibri"/>
              </a:rPr>
              <a:t>going to do about this?</a:t>
            </a:r>
            <a:endParaRPr b="1" sz="33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165" name="Google Shape;165;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Text, letter&#10;&#10;Description automatically generated" id="166" name="Google Shape;166;p12"/>
          <p:cNvPicPr preferRelativeResize="0"/>
          <p:nvPr/>
        </p:nvPicPr>
        <p:blipFill rotWithShape="1">
          <a:blip r:embed="rId3">
            <a:alphaModFix/>
          </a:blip>
          <a:srcRect b="0" l="0" r="0" t="0"/>
          <a:stretch/>
        </p:blipFill>
        <p:spPr>
          <a:xfrm>
            <a:off x="-88135" y="-52388"/>
            <a:ext cx="12410247" cy="70370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nvSpPr>
        <p:spPr>
          <a:xfrm>
            <a:off x="523250" y="544175"/>
            <a:ext cx="11234700" cy="5941500"/>
          </a:xfrm>
          <a:prstGeom prst="rect">
            <a:avLst/>
          </a:prstGeom>
          <a:noFill/>
          <a:ln>
            <a:noFill/>
          </a:ln>
        </p:spPr>
        <p:txBody>
          <a:bodyPr anchorCtr="0" anchor="t" bIns="45700" lIns="91425" spcFirstLastPara="1" rIns="91425" wrap="square" tIns="45700">
            <a:spAutoFit/>
          </a:bodyPr>
          <a:lstStyle/>
          <a:p>
            <a:pPr indent="0" lvl="0" marL="0" marR="0" rtl="0" algn="l">
              <a:spcBef>
                <a:spcPts val="1000"/>
              </a:spcBef>
              <a:spcAft>
                <a:spcPts val="0"/>
              </a:spcAft>
              <a:buNone/>
            </a:pPr>
            <a:r>
              <a:rPr lang="en-GB" sz="2400">
                <a:solidFill>
                  <a:schemeClr val="dk1"/>
                </a:solidFill>
                <a:latin typeface="Calibri"/>
                <a:ea typeface="Calibri"/>
                <a:cs typeface="Calibri"/>
                <a:sym typeface="Calibri"/>
              </a:rPr>
              <a:t>OUR ARGUMENT:</a:t>
            </a:r>
            <a:endParaRPr sz="2400">
              <a:solidFill>
                <a:schemeClr val="dk1"/>
              </a:solidFill>
              <a:latin typeface="Calibri"/>
              <a:ea typeface="Calibri"/>
              <a:cs typeface="Calibri"/>
              <a:sym typeface="Calibri"/>
            </a:endParaRPr>
          </a:p>
          <a:p>
            <a:pPr indent="0" lvl="0" marL="0" marR="0" rtl="0" algn="l">
              <a:spcBef>
                <a:spcPts val="1000"/>
              </a:spcBef>
              <a:spcAft>
                <a:spcPts val="0"/>
              </a:spcAft>
              <a:buNone/>
            </a:pPr>
            <a:r>
              <a:t/>
            </a:r>
            <a:endParaRPr sz="2400">
              <a:solidFill>
                <a:schemeClr val="dk1"/>
              </a:solidFill>
              <a:latin typeface="Calibri"/>
              <a:ea typeface="Calibri"/>
              <a:cs typeface="Calibri"/>
              <a:sym typeface="Calibri"/>
            </a:endParaRPr>
          </a:p>
          <a:p>
            <a:pPr indent="-381000" lvl="0" marL="457200" marR="0" rtl="0" algn="l">
              <a:spcBef>
                <a:spcPts val="100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The discourses of </a:t>
            </a:r>
            <a:r>
              <a:rPr b="1" i="0" lang="en-GB" sz="2400" u="none" cap="none" strike="noStrike">
                <a:solidFill>
                  <a:schemeClr val="dk1"/>
                </a:solidFill>
                <a:latin typeface="Calibri"/>
                <a:ea typeface="Calibri"/>
                <a:cs typeface="Calibri"/>
                <a:sym typeface="Calibri"/>
              </a:rPr>
              <a:t>cultural democracy</a:t>
            </a:r>
            <a:r>
              <a:rPr b="0" i="0" lang="en-GB" sz="2400" u="none" cap="none" strike="noStrike">
                <a:solidFill>
                  <a:schemeClr val="dk1"/>
                </a:solidFill>
                <a:latin typeface="Calibri"/>
                <a:ea typeface="Calibri"/>
                <a:cs typeface="Calibri"/>
                <a:sym typeface="Calibri"/>
              </a:rPr>
              <a:t>, </a:t>
            </a:r>
            <a:r>
              <a:rPr b="1" i="0" lang="en-GB" sz="2400" u="none" cap="none" strike="noStrike">
                <a:solidFill>
                  <a:schemeClr val="dk1"/>
                </a:solidFill>
                <a:latin typeface="Calibri"/>
                <a:ea typeface="Calibri"/>
                <a:cs typeface="Calibri"/>
                <a:sym typeface="Calibri"/>
              </a:rPr>
              <a:t>cultural equity</a:t>
            </a:r>
            <a:r>
              <a:rPr b="0" i="0" lang="en-GB" sz="2400" u="none" cap="none" strike="noStrike">
                <a:solidFill>
                  <a:schemeClr val="dk1"/>
                </a:solidFill>
                <a:latin typeface="Calibri"/>
                <a:ea typeface="Calibri"/>
                <a:cs typeface="Calibri"/>
                <a:sym typeface="Calibri"/>
              </a:rPr>
              <a:t> and </a:t>
            </a:r>
            <a:r>
              <a:rPr b="1" i="0" lang="en-GB" sz="2400" u="none" cap="none" strike="noStrike">
                <a:solidFill>
                  <a:schemeClr val="dk1"/>
                </a:solidFill>
                <a:latin typeface="Calibri"/>
                <a:ea typeface="Calibri"/>
                <a:cs typeface="Calibri"/>
                <a:sym typeface="Calibri"/>
              </a:rPr>
              <a:t>cultural diversity</a:t>
            </a:r>
            <a:r>
              <a:rPr b="0" i="0" lang="en-GB" sz="2400" u="none" cap="none" strike="noStrike">
                <a:solidFill>
                  <a:schemeClr val="dk1"/>
                </a:solidFill>
                <a:latin typeface="Calibri"/>
                <a:ea typeface="Calibri"/>
                <a:cs typeface="Calibri"/>
                <a:sym typeface="Calibri"/>
              </a:rPr>
              <a:t> have sought to address broad policy issues around production, consumption and representation in the US and UK. </a:t>
            </a:r>
            <a:endParaRPr sz="2400">
              <a:solidFill>
                <a:schemeClr val="dk1"/>
              </a:solidFill>
              <a:latin typeface="Calibri"/>
              <a:ea typeface="Calibri"/>
              <a:cs typeface="Calibri"/>
              <a:sym typeface="Calibri"/>
            </a:endParaRPr>
          </a:p>
          <a:p>
            <a:pPr indent="-381000" lvl="0" marL="457200" marR="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We argue that</a:t>
            </a:r>
            <a:r>
              <a:rPr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these concepts have failed</a:t>
            </a:r>
            <a:r>
              <a:rPr lang="en-GB" sz="2400">
                <a:solidFill>
                  <a:schemeClr val="dk1"/>
                </a:solidFill>
                <a:latin typeface="Calibri"/>
                <a:ea typeface="Calibri"/>
                <a:cs typeface="Calibri"/>
                <a:sym typeface="Calibri"/>
              </a:rPr>
              <a:t> in their challenge to the long-established power dynamics of the cultural sector, as current data on both participation and production prove.</a:t>
            </a:r>
            <a:endParaRPr sz="2400">
              <a:solidFill>
                <a:schemeClr val="dk1"/>
              </a:solidFill>
              <a:latin typeface="Calibri"/>
              <a:ea typeface="Calibri"/>
              <a:cs typeface="Calibri"/>
              <a:sym typeface="Calibri"/>
            </a:endParaRPr>
          </a:p>
          <a:p>
            <a:pPr indent="-381000" lvl="0" marL="457200" marR="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We posit that </a:t>
            </a:r>
            <a:r>
              <a:rPr b="1" lang="en-GB" sz="2400">
                <a:solidFill>
                  <a:schemeClr val="dk1"/>
                </a:solidFill>
                <a:latin typeface="Calibri"/>
                <a:ea typeface="Calibri"/>
                <a:cs typeface="Calibri"/>
                <a:sym typeface="Calibri"/>
              </a:rPr>
              <a:t>a self-reflexive approach</a:t>
            </a:r>
            <a:r>
              <a:rPr lang="en-GB" sz="2400">
                <a:solidFill>
                  <a:schemeClr val="dk1"/>
                </a:solidFill>
                <a:latin typeface="Calibri"/>
                <a:ea typeface="Calibri"/>
                <a:cs typeface="Calibri"/>
                <a:sym typeface="Calibri"/>
              </a:rPr>
              <a:t> is indispensable to counter the (non)performative behaviour of the cultural sector. </a:t>
            </a:r>
            <a:endParaRPr sz="2400">
              <a:solidFill>
                <a:schemeClr val="dk1"/>
              </a:solidFill>
              <a:latin typeface="Calibri"/>
              <a:ea typeface="Calibri"/>
              <a:cs typeface="Calibri"/>
              <a:sym typeface="Calibri"/>
            </a:endParaRPr>
          </a:p>
          <a:p>
            <a:pPr indent="-381000" lvl="0" marL="457200" marR="0" rtl="0" algn="l">
              <a:spcBef>
                <a:spcPts val="100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Without such an approach, initiatives supposedly designed to be culturally democratic risk </a:t>
            </a:r>
            <a:r>
              <a:rPr b="1" lang="en-GB" sz="2400">
                <a:solidFill>
                  <a:schemeClr val="dk1"/>
                </a:solidFill>
                <a:latin typeface="Calibri"/>
                <a:ea typeface="Calibri"/>
                <a:cs typeface="Calibri"/>
                <a:sym typeface="Calibri"/>
              </a:rPr>
              <a:t>reproducing</a:t>
            </a:r>
            <a:r>
              <a:rPr b="1" lang="en-GB" sz="2400">
                <a:solidFill>
                  <a:schemeClr val="dk1"/>
                </a:solidFill>
                <a:latin typeface="Calibri"/>
                <a:ea typeface="Calibri"/>
                <a:cs typeface="Calibri"/>
                <a:sym typeface="Calibri"/>
              </a:rPr>
              <a:t> structures of exclusion</a:t>
            </a:r>
            <a:r>
              <a:rPr lang="en-GB" sz="2400">
                <a:solidFill>
                  <a:schemeClr val="dk1"/>
                </a:solidFill>
                <a:latin typeface="Calibri"/>
                <a:ea typeface="Calibri"/>
                <a:cs typeface="Calibri"/>
                <a:sym typeface="Calibri"/>
              </a:rPr>
              <a:t> and facilitating a ‘non-performative woke democratisation of culture’.</a:t>
            </a:r>
            <a:endParaRPr sz="2400">
              <a:solidFill>
                <a:schemeClr val="dk1"/>
              </a:solidFill>
              <a:latin typeface="Calibri"/>
              <a:ea typeface="Calibri"/>
              <a:cs typeface="Calibri"/>
              <a:sym typeface="Calibri"/>
            </a:endParaRPr>
          </a:p>
          <a:p>
            <a:pPr indent="0" lvl="0" marL="0" marR="0" rtl="0" algn="l">
              <a:spcBef>
                <a:spcPts val="1000"/>
              </a:spcBef>
              <a:spcAft>
                <a:spcPts val="1000"/>
              </a:spcAft>
              <a:buNone/>
            </a:pPr>
            <a:r>
              <a:t/>
            </a:r>
            <a:endParaRPr sz="1800">
              <a:solidFill>
                <a:srgbClr val="FF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nvSpPr>
        <p:spPr>
          <a:xfrm>
            <a:off x="517793" y="484742"/>
            <a:ext cx="11226300" cy="526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TOO MANY CULTURAL POLICY INITIATIVES ARE ‘NON-PERFORMATIVE’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Sara Ahmed (2012), J.L. Austin (1975) and Judith Butler (1990).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These authors have been pivotal in developing and establishing the concept of l</a:t>
            </a:r>
            <a:r>
              <a:rPr b="1" lang="en-GB" sz="2400">
                <a:solidFill>
                  <a:schemeClr val="dk1"/>
                </a:solidFill>
                <a:latin typeface="Calibri"/>
                <a:ea typeface="Calibri"/>
                <a:cs typeface="Calibri"/>
                <a:sym typeface="Calibri"/>
              </a:rPr>
              <a:t>anguage as not only describing reality but bringing it into being</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As Loxley (2007, 2) explains, </a:t>
            </a:r>
            <a:r>
              <a:rPr lang="en-GB" sz="2400">
                <a:solidFill>
                  <a:schemeClr val="dk1"/>
                </a:solidFill>
                <a:latin typeface="Calibri"/>
                <a:ea typeface="Calibri"/>
                <a:cs typeface="Calibri"/>
                <a:sym typeface="Calibri"/>
              </a:rPr>
              <a:t>‘words do something in the world’, and utterances ‘are actions </a:t>
            </a:r>
            <a:r>
              <a:rPr i="1" lang="en-GB" sz="2400">
                <a:solidFill>
                  <a:schemeClr val="dk1"/>
                </a:solidFill>
                <a:latin typeface="Calibri"/>
                <a:ea typeface="Calibri"/>
                <a:cs typeface="Calibri"/>
                <a:sym typeface="Calibri"/>
              </a:rPr>
              <a:t>in themselves</a:t>
            </a:r>
            <a:r>
              <a:rPr lang="en-GB" sz="2400">
                <a:solidFill>
                  <a:schemeClr val="dk1"/>
                </a:solidFill>
                <a:latin typeface="Calibri"/>
                <a:ea typeface="Calibri"/>
                <a:cs typeface="Calibri"/>
                <a:sym typeface="Calibri"/>
              </a:rPr>
              <a:t>, actions of a distinctively linguistic kind’, and they ‘make a difference in the world; it could be said that they produce a different world, even if only for a single speaker and a single addressee’.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dee27912a7_0_16"/>
          <p:cNvSpPr txBox="1"/>
          <p:nvPr/>
        </p:nvSpPr>
        <p:spPr>
          <a:xfrm>
            <a:off x="517793" y="484742"/>
            <a:ext cx="11226300" cy="3047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GB" sz="2400">
                <a:solidFill>
                  <a:schemeClr val="dk1"/>
                </a:solidFill>
                <a:latin typeface="Calibri"/>
                <a:ea typeface="Calibri"/>
                <a:cs typeface="Calibri"/>
                <a:sym typeface="Calibri"/>
              </a:rPr>
              <a:t>O</a:t>
            </a:r>
            <a:r>
              <a:rPr b="1" lang="en-GB" sz="2400">
                <a:solidFill>
                  <a:schemeClr val="dk1"/>
                </a:solidFill>
                <a:latin typeface="Calibri"/>
                <a:ea typeface="Calibri"/>
                <a:cs typeface="Calibri"/>
                <a:sym typeface="Calibri"/>
              </a:rPr>
              <a:t>n the performativity of gender:</a:t>
            </a:r>
            <a:endParaRPr b="1" sz="2400">
              <a:solidFill>
                <a:schemeClr val="dk1"/>
              </a:solidFill>
              <a:latin typeface="Calibri"/>
              <a:ea typeface="Calibri"/>
              <a:cs typeface="Calibri"/>
              <a:sym typeface="Calibri"/>
            </a:endParaRPr>
          </a:p>
          <a:p>
            <a:pPr indent="0" lvl="0" marL="0" rtl="0" algn="l">
              <a:spcBef>
                <a:spcPts val="0"/>
              </a:spcBef>
              <a:spcAft>
                <a:spcPts val="0"/>
              </a:spcAft>
              <a:buNone/>
            </a:pPr>
            <a:r>
              <a:t/>
            </a:r>
            <a:endParaRPr sz="2400" u="sng">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400">
                <a:solidFill>
                  <a:schemeClr val="dk1"/>
                </a:solidFill>
                <a:latin typeface="Calibri"/>
                <a:ea typeface="Calibri"/>
                <a:cs typeface="Calibri"/>
                <a:sym typeface="Calibri"/>
              </a:rPr>
              <a:t>‘[g]ender reality is performative which means, quite simply, that it is real only to the extent that it is performed’, and that ‘[a]s performance which is performative, gender is an ‘act’, broadly construed, which constructs the social fiction of its own psychological interiority’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24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lang="en-GB" sz="2400">
                <a:solidFill>
                  <a:schemeClr val="dk1"/>
                </a:solidFill>
                <a:latin typeface="Calibri"/>
                <a:ea typeface="Calibri"/>
                <a:cs typeface="Calibri"/>
                <a:sym typeface="Calibri"/>
              </a:rPr>
              <a:t>(Butler 1990, 278-9).</a:t>
            </a:r>
            <a:endParaRPr sz="2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nvSpPr>
        <p:spPr>
          <a:xfrm>
            <a:off x="315468" y="163742"/>
            <a:ext cx="11226300" cy="600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The</a:t>
            </a:r>
            <a:r>
              <a:rPr lang="en-GB" sz="2400">
                <a:solidFill>
                  <a:schemeClr val="dk1"/>
                </a:solidFill>
                <a:highlight>
                  <a:srgbClr val="FFFFFF"/>
                </a:highlight>
                <a:latin typeface="Calibri"/>
                <a:ea typeface="Calibri"/>
                <a:cs typeface="Calibri"/>
                <a:sym typeface="Calibri"/>
              </a:rPr>
              <a:t> shared guiding ethos of </a:t>
            </a:r>
            <a:r>
              <a:rPr b="1" lang="en-GB" sz="2400">
                <a:solidFill>
                  <a:schemeClr val="dk1"/>
                </a:solidFill>
                <a:latin typeface="Calibri"/>
                <a:ea typeface="Calibri"/>
                <a:cs typeface="Calibri"/>
                <a:sym typeface="Calibri"/>
              </a:rPr>
              <a:t>cultural democracy</a:t>
            </a:r>
            <a:r>
              <a:rPr lang="en-GB" sz="2400">
                <a:solidFill>
                  <a:schemeClr val="dk1"/>
                </a:solidFill>
                <a:latin typeface="Calibri"/>
                <a:ea typeface="Calibri"/>
                <a:cs typeface="Calibri"/>
                <a:sym typeface="Calibri"/>
              </a:rPr>
              <a:t>, </a:t>
            </a:r>
            <a:r>
              <a:rPr b="1" lang="en-GB" sz="2400">
                <a:solidFill>
                  <a:schemeClr val="dk1"/>
                </a:solidFill>
                <a:latin typeface="Calibri"/>
                <a:ea typeface="Calibri"/>
                <a:cs typeface="Calibri"/>
                <a:sym typeface="Calibri"/>
              </a:rPr>
              <a:t>cultural equity </a:t>
            </a:r>
            <a:r>
              <a:rPr lang="en-GB" sz="2400">
                <a:solidFill>
                  <a:schemeClr val="dk1"/>
                </a:solidFill>
                <a:latin typeface="Calibri"/>
                <a:ea typeface="Calibri"/>
                <a:cs typeface="Calibri"/>
                <a:sym typeface="Calibri"/>
              </a:rPr>
              <a:t>and the impetus to ‘</a:t>
            </a:r>
            <a:r>
              <a:rPr b="1" lang="en-GB" sz="2400">
                <a:solidFill>
                  <a:schemeClr val="dk1"/>
                </a:solidFill>
                <a:latin typeface="Calibri"/>
                <a:ea typeface="Calibri"/>
                <a:cs typeface="Calibri"/>
                <a:sym typeface="Calibri"/>
              </a:rPr>
              <a:t>diversify</a:t>
            </a:r>
            <a:r>
              <a:rPr lang="en-GB" sz="2400">
                <a:solidFill>
                  <a:schemeClr val="dk1"/>
                </a:solidFill>
                <a:latin typeface="Calibri"/>
                <a:ea typeface="Calibri"/>
                <a:cs typeface="Calibri"/>
                <a:sym typeface="Calibri"/>
              </a:rPr>
              <a:t>’ culture </a:t>
            </a:r>
            <a:r>
              <a:rPr lang="en-GB" sz="2400">
                <a:solidFill>
                  <a:schemeClr val="dk1"/>
                </a:solidFill>
                <a:highlight>
                  <a:srgbClr val="FFFFFF"/>
                </a:highlight>
                <a:latin typeface="Calibri"/>
                <a:ea typeface="Calibri"/>
                <a:cs typeface="Calibri"/>
                <a:sym typeface="Calibri"/>
              </a:rPr>
              <a:t>is the promotion of cultural opportunities of varying natures. Yet how this ethos is understood and meant to be achieved varies between the concepts. </a:t>
            </a:r>
            <a:endParaRPr/>
          </a:p>
          <a:p>
            <a:pPr indent="0" lvl="0" marL="0" marR="0" rtl="0" algn="l">
              <a:spcBef>
                <a:spcPts val="0"/>
              </a:spcBef>
              <a:spcAft>
                <a:spcPts val="0"/>
              </a:spcAft>
              <a:buNone/>
            </a:pPr>
            <a:r>
              <a:t/>
            </a:r>
            <a:endParaRPr sz="2400">
              <a:solidFill>
                <a:schemeClr val="dk1"/>
              </a:solidFill>
              <a:highlight>
                <a:srgbClr val="FFFFFF"/>
              </a:highlight>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highlight>
                  <a:srgbClr val="FFFFFF"/>
                </a:highlight>
                <a:latin typeface="Calibri"/>
                <a:ea typeface="Calibri"/>
                <a:cs typeface="Calibri"/>
                <a:sym typeface="Calibri"/>
              </a:rPr>
              <a:t>In the UK, under the rubric of </a:t>
            </a:r>
            <a:r>
              <a:rPr b="1" lang="en-GB" sz="2400">
                <a:solidFill>
                  <a:schemeClr val="dk1"/>
                </a:solidFill>
                <a:highlight>
                  <a:srgbClr val="FFFFFF"/>
                </a:highlight>
                <a:latin typeface="Calibri"/>
                <a:ea typeface="Calibri"/>
                <a:cs typeface="Calibri"/>
                <a:sym typeface="Calibri"/>
              </a:rPr>
              <a:t>cultural democracy</a:t>
            </a:r>
            <a:r>
              <a:rPr lang="en-GB" sz="2400">
                <a:solidFill>
                  <a:schemeClr val="dk1"/>
                </a:solidFill>
                <a:highlight>
                  <a:srgbClr val="FFFFFF"/>
                </a:highlight>
                <a:latin typeface="Calibri"/>
                <a:ea typeface="Calibri"/>
                <a:cs typeface="Calibri"/>
                <a:sym typeface="Calibri"/>
              </a:rPr>
              <a:t>, the focus is on cultural value and attendant questions of </a:t>
            </a:r>
            <a:r>
              <a:rPr i="1" lang="en-GB" sz="2400">
                <a:solidFill>
                  <a:schemeClr val="dk1"/>
                </a:solidFill>
                <a:highlight>
                  <a:srgbClr val="FFFFFF"/>
                </a:highlight>
                <a:latin typeface="Calibri"/>
                <a:ea typeface="Calibri"/>
                <a:cs typeface="Calibri"/>
                <a:sym typeface="Calibri"/>
              </a:rPr>
              <a:t>cultural authority, power, voice, and representation</a:t>
            </a:r>
            <a:r>
              <a:rPr lang="en-GB" sz="2400">
                <a:solidFill>
                  <a:schemeClr val="dk1"/>
                </a:solidFill>
                <a:highlight>
                  <a:srgbClr val="FFFFFF"/>
                </a:highlight>
                <a:latin typeface="Calibri"/>
                <a:ea typeface="Calibri"/>
                <a:cs typeface="Calibri"/>
                <a:sym typeface="Calibri"/>
              </a:rPr>
              <a:t> </a:t>
            </a:r>
            <a:r>
              <a:rPr lang="en-GB" sz="2400">
                <a:solidFill>
                  <a:schemeClr val="dk1"/>
                </a:solidFill>
                <a:latin typeface="Calibri"/>
                <a:ea typeface="Calibri"/>
                <a:cs typeface="Calibri"/>
                <a:sym typeface="Calibri"/>
              </a:rPr>
              <a:t>(Belfiore 2020</a:t>
            </a:r>
            <a:r>
              <a:rPr lang="en-GB" sz="2400">
                <a:solidFill>
                  <a:schemeClr val="dk1"/>
                </a:solidFill>
                <a:highlight>
                  <a:srgbClr val="FFFFFF"/>
                </a:highlight>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highlight>
                <a:srgbClr val="FFFFFF"/>
              </a:highlight>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highlight>
                  <a:srgbClr val="FFFFFF"/>
                </a:highlight>
                <a:latin typeface="Calibri"/>
                <a:ea typeface="Calibri"/>
                <a:cs typeface="Calibri"/>
                <a:sym typeface="Calibri"/>
              </a:rPr>
              <a:t>In the US, the </a:t>
            </a:r>
            <a:r>
              <a:rPr b="1" lang="en-GB" sz="2400">
                <a:solidFill>
                  <a:schemeClr val="dk1"/>
                </a:solidFill>
                <a:highlight>
                  <a:srgbClr val="FFFFFF"/>
                </a:highlight>
                <a:latin typeface="Calibri"/>
                <a:ea typeface="Calibri"/>
                <a:cs typeface="Calibri"/>
                <a:sym typeface="Calibri"/>
              </a:rPr>
              <a:t>cultural equity </a:t>
            </a:r>
            <a:r>
              <a:rPr lang="en-GB" sz="2400">
                <a:solidFill>
                  <a:schemeClr val="dk1"/>
                </a:solidFill>
                <a:highlight>
                  <a:srgbClr val="FFFFFF"/>
                </a:highlight>
                <a:latin typeface="Calibri"/>
                <a:ea typeface="Calibri"/>
                <a:cs typeface="Calibri"/>
                <a:sym typeface="Calibri"/>
              </a:rPr>
              <a:t>agenda places the focus on </a:t>
            </a:r>
            <a:r>
              <a:rPr i="1" lang="en-GB" sz="2400">
                <a:solidFill>
                  <a:schemeClr val="dk1"/>
                </a:solidFill>
                <a:highlight>
                  <a:srgbClr val="FFFFFF"/>
                </a:highlight>
                <a:latin typeface="Calibri"/>
                <a:ea typeface="Calibri"/>
                <a:cs typeface="Calibri"/>
                <a:sym typeface="Calibri"/>
              </a:rPr>
              <a:t>representative distribution of resources</a:t>
            </a:r>
            <a:r>
              <a:rPr lang="en-GB" sz="2400">
                <a:solidFill>
                  <a:schemeClr val="dk1"/>
                </a:solidFill>
                <a:highlight>
                  <a:srgbClr val="FFFFFF"/>
                </a:highlight>
                <a:latin typeface="Calibri"/>
                <a:ea typeface="Calibri"/>
                <a:cs typeface="Calibri"/>
                <a:sym typeface="Calibri"/>
              </a:rPr>
              <a:t> to address long-standing inequalities, and the privileging of bureaucratic logics that push questions of cultural authority to the background. </a:t>
            </a:r>
            <a:endParaRPr/>
          </a:p>
          <a:p>
            <a:pPr indent="0" lvl="0" marL="0" marR="0" rtl="0" algn="l">
              <a:spcBef>
                <a:spcPts val="0"/>
              </a:spcBef>
              <a:spcAft>
                <a:spcPts val="0"/>
              </a:spcAft>
              <a:buNone/>
            </a:pPr>
            <a:r>
              <a:t/>
            </a:r>
            <a:endParaRPr sz="2400">
              <a:solidFill>
                <a:schemeClr val="dk1"/>
              </a:solidFill>
              <a:highlight>
                <a:srgbClr val="FFFFFF"/>
              </a:highlight>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a:t>
            </a:r>
            <a:r>
              <a:rPr b="1" lang="en-GB" sz="2400">
                <a:solidFill>
                  <a:schemeClr val="dk1"/>
                </a:solidFill>
                <a:latin typeface="Calibri"/>
                <a:ea typeface="Calibri"/>
                <a:cs typeface="Calibri"/>
                <a:sym typeface="Calibri"/>
              </a:rPr>
              <a:t>Diversity</a:t>
            </a:r>
            <a:r>
              <a:rPr lang="en-GB" sz="2400">
                <a:solidFill>
                  <a:schemeClr val="dk1"/>
                </a:solidFill>
                <a:latin typeface="Calibri"/>
                <a:ea typeface="Calibri"/>
                <a:cs typeface="Calibri"/>
                <a:sym typeface="Calibri"/>
              </a:rPr>
              <a:t>’ has been pursued (with limited success) with the purpose of </a:t>
            </a:r>
            <a:r>
              <a:rPr i="1" lang="en-GB" sz="2400">
                <a:solidFill>
                  <a:schemeClr val="dk1"/>
                </a:solidFill>
                <a:latin typeface="Calibri"/>
                <a:ea typeface="Calibri"/>
                <a:cs typeface="Calibri"/>
                <a:sym typeface="Calibri"/>
              </a:rPr>
              <a:t>redressing the imbalance of representation of minoritized groups in production, distribution and consumption </a:t>
            </a:r>
            <a:r>
              <a:rPr lang="en-GB" sz="2400">
                <a:solidFill>
                  <a:schemeClr val="dk1"/>
                </a:solidFill>
                <a:latin typeface="Calibri"/>
                <a:ea typeface="Calibri"/>
                <a:cs typeface="Calibri"/>
                <a:sym typeface="Calibri"/>
              </a:rPr>
              <a:t>of both publicly subsidised and commercially produced cultural forms (Gray 2016; Gregory 2019; Moss 2005; Saha 2017).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dee27912a7_0_10"/>
          <p:cNvSpPr txBox="1"/>
          <p:nvPr/>
        </p:nvSpPr>
        <p:spPr>
          <a:xfrm>
            <a:off x="517793" y="484742"/>
            <a:ext cx="11226300" cy="572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The Failure of Successive Policy Approaches to Achieve Their Goals</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rtl="0" algn="just">
              <a:lnSpc>
                <a:spcPct val="100000"/>
              </a:lnSpc>
              <a:spcBef>
                <a:spcPts val="1200"/>
              </a:spcBef>
              <a:spcAft>
                <a:spcPts val="0"/>
              </a:spcAft>
              <a:buClr>
                <a:schemeClr val="dk1"/>
              </a:buClr>
              <a:buSzPts val="1100"/>
              <a:buFont typeface="Arial"/>
              <a:buNone/>
            </a:pPr>
            <a:r>
              <a:rPr lang="en-GB" sz="2400">
                <a:solidFill>
                  <a:schemeClr val="dk1"/>
                </a:solidFill>
                <a:latin typeface="Calibri"/>
                <a:ea typeface="Calibri"/>
                <a:cs typeface="Calibri"/>
                <a:sym typeface="Calibri"/>
              </a:rPr>
              <a:t>The 1976 publication of Naseem Khan’s landmark report </a:t>
            </a:r>
            <a:r>
              <a:rPr i="1" lang="en-GB" sz="2400">
                <a:solidFill>
                  <a:schemeClr val="dk1"/>
                </a:solidFill>
                <a:latin typeface="Calibri"/>
                <a:ea typeface="Calibri"/>
                <a:cs typeface="Calibri"/>
                <a:sym typeface="Calibri"/>
              </a:rPr>
              <a:t>The Arts that Britain Ignores</a:t>
            </a:r>
            <a:r>
              <a:rPr lang="en-GB" sz="2400">
                <a:solidFill>
                  <a:schemeClr val="dk1"/>
                </a:solidFill>
                <a:latin typeface="Calibri"/>
                <a:ea typeface="Calibri"/>
                <a:cs typeface="Calibri"/>
                <a:sym typeface="Calibri"/>
              </a:rPr>
              <a:t>, which revealed a whole world of cultural activities that official culture ignored:</a:t>
            </a:r>
            <a:endParaRPr sz="2400">
              <a:solidFill>
                <a:schemeClr val="dk1"/>
              </a:solidFill>
              <a:latin typeface="Calibri"/>
              <a:ea typeface="Calibri"/>
              <a:cs typeface="Calibri"/>
              <a:sym typeface="Calibri"/>
            </a:endParaRPr>
          </a:p>
          <a:p>
            <a:pPr indent="0" lvl="0" marL="444500" rtl="0" algn="just">
              <a:lnSpc>
                <a:spcPct val="100000"/>
              </a:lnSpc>
              <a:spcBef>
                <a:spcPts val="1200"/>
              </a:spcBef>
              <a:spcAft>
                <a:spcPts val="0"/>
              </a:spcAft>
              <a:buClr>
                <a:schemeClr val="dk1"/>
              </a:buClr>
              <a:buSzPts val="1100"/>
              <a:buFont typeface="Arial"/>
              <a:buNone/>
            </a:pPr>
            <a:r>
              <a:rPr lang="en-GB" sz="2400">
                <a:solidFill>
                  <a:schemeClr val="dk1"/>
                </a:solidFill>
                <a:latin typeface="Calibri"/>
                <a:ea typeface="Calibri"/>
                <a:cs typeface="Calibri"/>
                <a:sym typeface="Calibri"/>
              </a:rPr>
              <a:t>Some were dismissed as “community art”, some were dismissed as not art at all, but the report made a strong case for the proper recognition not just of black and Asian, but Balkan and Eastern European cultural expression. The term “ethnic” was introduced to replace the pejorative “minority”, or provocative “black” arts, but in practice became another racial euphemism (Hewison 2018, 149).</a:t>
            </a:r>
            <a:endParaRPr sz="2400">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lang="en-GB" sz="2400">
                <a:solidFill>
                  <a:schemeClr val="dk1"/>
                </a:solidFill>
                <a:latin typeface="Calibri"/>
                <a:ea typeface="Calibri"/>
                <a:cs typeface="Calibri"/>
                <a:sym typeface="Calibri"/>
              </a:rPr>
              <a:t>‘Contemporary public cultural policy is not adapted to major transformation processes in contemporary Western societies. </a:t>
            </a:r>
            <a:r>
              <a:rPr b="1" lang="en-GB" sz="2400">
                <a:solidFill>
                  <a:schemeClr val="dk1"/>
                </a:solidFill>
                <a:latin typeface="Calibri"/>
                <a:ea typeface="Calibri"/>
                <a:cs typeface="Calibri"/>
                <a:sym typeface="Calibri"/>
              </a:rPr>
              <a:t>Are we now facing the end of modern cultural policy</a:t>
            </a:r>
            <a:r>
              <a:rPr lang="en-GB" sz="2400">
                <a:solidFill>
                  <a:schemeClr val="dk1"/>
                </a:solidFill>
                <a:latin typeface="Calibri"/>
                <a:ea typeface="Calibri"/>
                <a:cs typeface="Calibri"/>
                <a:sym typeface="Calibri"/>
              </a:rPr>
              <a:t>?’ </a:t>
            </a:r>
            <a:endParaRPr/>
          </a:p>
          <a:p>
            <a:pPr indent="0" lvl="0" marL="0" marR="0" rtl="0" algn="l">
              <a:lnSpc>
                <a:spcPct val="100000"/>
              </a:lnSpc>
              <a:spcBef>
                <a:spcPts val="0"/>
              </a:spcBef>
              <a:spcAft>
                <a:spcPts val="0"/>
              </a:spcAft>
              <a:buNone/>
            </a:pPr>
            <a:r>
              <a:rPr lang="en-GB" sz="2400">
                <a:solidFill>
                  <a:schemeClr val="dk1"/>
                </a:solidFill>
                <a:latin typeface="Calibri"/>
                <a:ea typeface="Calibri"/>
                <a:cs typeface="Calibri"/>
                <a:sym typeface="Calibri"/>
              </a:rPr>
              <a:t>(Mangset 2020, 399)</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highlight>
                <a:srgbClr val="FF0000"/>
              </a:highlight>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7"/>
          <p:cNvPicPr preferRelativeResize="0"/>
          <p:nvPr/>
        </p:nvPicPr>
        <p:blipFill>
          <a:blip r:embed="rId3">
            <a:alphaModFix/>
          </a:blip>
          <a:stretch>
            <a:fillRect/>
          </a:stretch>
        </p:blipFill>
        <p:spPr>
          <a:xfrm>
            <a:off x="8653900" y="141325"/>
            <a:ext cx="3385700" cy="1882770"/>
          </a:xfrm>
          <a:prstGeom prst="rect">
            <a:avLst/>
          </a:prstGeom>
          <a:noFill/>
          <a:ln>
            <a:noFill/>
          </a:ln>
        </p:spPr>
      </p:pic>
      <p:pic>
        <p:nvPicPr>
          <p:cNvPr id="134" name="Google Shape;134;p7"/>
          <p:cNvPicPr preferRelativeResize="0"/>
          <p:nvPr/>
        </p:nvPicPr>
        <p:blipFill>
          <a:blip r:embed="rId4">
            <a:alphaModFix/>
          </a:blip>
          <a:stretch>
            <a:fillRect/>
          </a:stretch>
        </p:blipFill>
        <p:spPr>
          <a:xfrm>
            <a:off x="145425" y="141325"/>
            <a:ext cx="8508477" cy="5118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8"/>
          <p:cNvSpPr txBox="1"/>
          <p:nvPr/>
        </p:nvSpPr>
        <p:spPr>
          <a:xfrm>
            <a:off x="517793" y="484742"/>
            <a:ext cx="11226300" cy="443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Dowling (2006) identifies a range of different forms of </a:t>
            </a:r>
            <a:r>
              <a:rPr b="1" lang="en-GB" sz="2400">
                <a:solidFill>
                  <a:schemeClr val="dk1"/>
                </a:solidFill>
                <a:latin typeface="Calibri"/>
                <a:ea typeface="Calibri"/>
                <a:cs typeface="Calibri"/>
                <a:sym typeface="Calibri"/>
              </a:rPr>
              <a:t>reflexivity</a:t>
            </a:r>
            <a:r>
              <a:rPr lang="en-GB" sz="24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‘epistemological reflexivity’</a:t>
            </a:r>
            <a:endParaRPr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reflexivity based on the ‘politics of location’</a:t>
            </a:r>
            <a:endParaRPr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reflexivity from a feminist standpoint, focused on ‘positioning’</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i="1" lang="en-GB" sz="2400">
                <a:solidFill>
                  <a:schemeClr val="dk1"/>
                </a:solidFill>
                <a:latin typeface="Calibri"/>
                <a:ea typeface="Calibri"/>
                <a:cs typeface="Calibri"/>
                <a:sym typeface="Calibri"/>
              </a:rPr>
              <a:t>H</a:t>
            </a:r>
            <a:r>
              <a:rPr i="1" lang="en-GB" sz="2400">
                <a:solidFill>
                  <a:schemeClr val="dk1"/>
                </a:solidFill>
                <a:latin typeface="Calibri"/>
                <a:ea typeface="Calibri"/>
                <a:cs typeface="Calibri"/>
                <a:sym typeface="Calibri"/>
              </a:rPr>
              <a:t>ow could a self-reflexive approach counter the (non)performative behaviour of the cultural sector and perpetuation of inequality?</a:t>
            </a:r>
            <a:endParaRPr i="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txBox="1"/>
          <p:nvPr/>
        </p:nvSpPr>
        <p:spPr>
          <a:xfrm>
            <a:off x="531743" y="345217"/>
            <a:ext cx="11226300" cy="489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Why have policies for cultural democracy, equity and diversity failed, </a:t>
            </a:r>
            <a:r>
              <a:rPr lang="en-GB" sz="2400">
                <a:solidFill>
                  <a:schemeClr val="dk1"/>
                </a:solidFill>
                <a:latin typeface="Calibri"/>
                <a:ea typeface="Calibri"/>
                <a:cs typeface="Calibri"/>
                <a:sym typeface="Calibri"/>
              </a:rPr>
              <a:t>despite numerous schemes, funding streams, policy reports and initiatives in the past 50+ years?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Why so little change?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rPr i="1" lang="en-GB" sz="2400">
                <a:solidFill>
                  <a:schemeClr val="dk1"/>
                </a:solidFill>
                <a:latin typeface="Calibri"/>
                <a:ea typeface="Calibri"/>
                <a:cs typeface="Calibri"/>
                <a:sym typeface="Calibri"/>
              </a:rPr>
              <a:t>‘Statements of commitment are non-performatives: they do not bring about the effects they name’ (Ahmed 2012, 17).</a:t>
            </a:r>
            <a:endParaRPr i="1"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1"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1" sz="24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i="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ividendVTI">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2021-06-05T18:18:18Z</dcterms:created>
  <dc:creator>Hadley, Steven</dc:creator>
</cp:coreProperties>
</file>