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9" r:id="rId2"/>
    <p:sldId id="260" r:id="rId3"/>
    <p:sldId id="263" r:id="rId4"/>
    <p:sldId id="266" r:id="rId5"/>
    <p:sldId id="274" r:id="rId6"/>
    <p:sldId id="264" r:id="rId7"/>
    <p:sldId id="267" r:id="rId8"/>
    <p:sldId id="275" r:id="rId9"/>
    <p:sldId id="268" r:id="rId10"/>
    <p:sldId id="269" r:id="rId11"/>
    <p:sldId id="270" r:id="rId12"/>
    <p:sldId id="271" r:id="rId13"/>
    <p:sldId id="272" r:id="rId14"/>
    <p:sldId id="273" r:id="rId15"/>
    <p:sldId id="265" r:id="rId16"/>
    <p:sldId id="276" r:id="rId17"/>
  </p:sldIdLst>
  <p:sldSz cx="9144000" cy="5143500" type="screen16x9"/>
  <p:notesSz cx="6858000" cy="9144000"/>
  <p:defaultTextStyle>
    <a:defPPr>
      <a:defRPr lang="en-US"/>
    </a:defPPr>
    <a:lvl1pPr algn="l" defTabSz="457200"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703"/>
    <p:restoredTop sz="75478"/>
  </p:normalViewPr>
  <p:slideViewPr>
    <p:cSldViewPr snapToGrid="0" snapToObjects="1">
      <p:cViewPr varScale="1">
        <p:scale>
          <a:sx n="107" d="100"/>
          <a:sy n="107" d="100"/>
        </p:scale>
        <p:origin x="480" y="168"/>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D79534A-B8E0-B74E-ABC8-B1DD2FE7C09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id="{2B4C3CA3-2124-444C-A6C3-D0E564918A6E}"/>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7D98C025-CF43-3749-BD5D-2BC95F08C811}" type="datetimeFigureOut">
              <a:rPr lang="en-US" altLang="en-US"/>
              <a:pPr/>
              <a:t>6/7/21</a:t>
            </a:fld>
            <a:endParaRPr lang="en-US" altLang="en-US"/>
          </a:p>
        </p:txBody>
      </p:sp>
      <p:sp>
        <p:nvSpPr>
          <p:cNvPr id="4" name="Footer Placeholder 3">
            <a:extLst>
              <a:ext uri="{FF2B5EF4-FFF2-40B4-BE49-F238E27FC236}">
                <a16:creationId xmlns:a16="http://schemas.microsoft.com/office/drawing/2014/main" id="{4925FC86-F54D-8F4A-B35C-FC360FEE5C52}"/>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id="{9DC47A01-AC59-D24F-9740-B9AB18A996B4}"/>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C56388D-9CEA-394A-8821-D5F0731D5289}"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2753E9-F6E1-7C4C-9C3A-FFBE8D86F0D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id="{2C2FD493-8A7F-6F47-BD3B-45A6769CA34B}"/>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FDBDBB22-2F87-8343-8C8E-83B4FBA691A5}" type="datetimeFigureOut">
              <a:rPr lang="en-US" altLang="en-US"/>
              <a:pPr/>
              <a:t>6/7/21</a:t>
            </a:fld>
            <a:endParaRPr lang="en-US" altLang="en-US"/>
          </a:p>
        </p:txBody>
      </p:sp>
      <p:sp>
        <p:nvSpPr>
          <p:cNvPr id="4" name="Slide Image Placeholder 3">
            <a:extLst>
              <a:ext uri="{FF2B5EF4-FFF2-40B4-BE49-F238E27FC236}">
                <a16:creationId xmlns:a16="http://schemas.microsoft.com/office/drawing/2014/main" id="{FF5AE9DD-39BA-C945-B8D1-1B2C41340E73}"/>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89F862A8-2A21-544F-822E-88ED3318AF35}"/>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2177E69-77AF-6846-8725-B68ED68E455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en-US"/>
          </a:p>
        </p:txBody>
      </p:sp>
      <p:sp>
        <p:nvSpPr>
          <p:cNvPr id="7" name="Slide Number Placeholder 6">
            <a:extLst>
              <a:ext uri="{FF2B5EF4-FFF2-40B4-BE49-F238E27FC236}">
                <a16:creationId xmlns:a16="http://schemas.microsoft.com/office/drawing/2014/main" id="{527F3440-AEF2-5D48-98D1-1EB0195CDAFC}"/>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1B2C923-C7AD-474A-9B9E-F4CAAE81F55F}"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Cooperative federalism (marble cake federalism)</a:t>
            </a:r>
          </a:p>
        </p:txBody>
      </p:sp>
      <p:sp>
        <p:nvSpPr>
          <p:cNvPr id="4" name="Slide Number Placeholder 3"/>
          <p:cNvSpPr>
            <a:spLocks noGrp="1"/>
          </p:cNvSpPr>
          <p:nvPr>
            <p:ph type="sldNum" sz="quarter" idx="5"/>
          </p:nvPr>
        </p:nvSpPr>
        <p:spPr/>
        <p:txBody>
          <a:bodyPr/>
          <a:lstStyle/>
          <a:p>
            <a:fld id="{41B2C923-C7AD-474A-9B9E-F4CAAE81F55F}" type="slidenum">
              <a:rPr lang="en-US" altLang="en-US" smtClean="0"/>
              <a:pPr/>
              <a:t>3</a:t>
            </a:fld>
            <a:endParaRPr lang="en-US" altLang="en-US"/>
          </a:p>
        </p:txBody>
      </p:sp>
    </p:spTree>
    <p:extLst>
      <p:ext uri="{BB962C8B-B14F-4D97-AF65-F5344CB8AC3E}">
        <p14:creationId xmlns:p14="http://schemas.microsoft.com/office/powerpoint/2010/main" val="70599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B2C923-C7AD-474A-9B9E-F4CAAE81F55F}" type="slidenum">
              <a:rPr lang="en-US" altLang="en-US" smtClean="0"/>
              <a:pPr/>
              <a:t>4</a:t>
            </a:fld>
            <a:endParaRPr lang="en-US" altLang="en-US"/>
          </a:p>
        </p:txBody>
      </p:sp>
    </p:spTree>
    <p:extLst>
      <p:ext uri="{BB962C8B-B14F-4D97-AF65-F5344CB8AC3E}">
        <p14:creationId xmlns:p14="http://schemas.microsoft.com/office/powerpoint/2010/main" val="4189519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B2C923-C7AD-474A-9B9E-F4CAAE81F55F}" type="slidenum">
              <a:rPr lang="en-US" altLang="en-US" smtClean="0"/>
              <a:pPr/>
              <a:t>7</a:t>
            </a:fld>
            <a:endParaRPr lang="en-US" altLang="en-US"/>
          </a:p>
        </p:txBody>
      </p:sp>
    </p:spTree>
    <p:extLst>
      <p:ext uri="{BB962C8B-B14F-4D97-AF65-F5344CB8AC3E}">
        <p14:creationId xmlns:p14="http://schemas.microsoft.com/office/powerpoint/2010/main" val="123432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was not included in my paper today, but just to provide some context for this presentation. When the original study was first design, reportedly Massachusetts was among the top five states with the highest number of cultural organizations. </a:t>
            </a:r>
          </a:p>
        </p:txBody>
      </p:sp>
      <p:sp>
        <p:nvSpPr>
          <p:cNvPr id="4" name="Slide Number Placeholder 3"/>
          <p:cNvSpPr>
            <a:spLocks noGrp="1"/>
          </p:cNvSpPr>
          <p:nvPr>
            <p:ph type="sldNum" sz="quarter" idx="5"/>
          </p:nvPr>
        </p:nvSpPr>
        <p:spPr/>
        <p:txBody>
          <a:bodyPr/>
          <a:lstStyle/>
          <a:p>
            <a:fld id="{41B2C923-C7AD-474A-9B9E-F4CAAE81F55F}" type="slidenum">
              <a:rPr lang="en-US" altLang="en-US" smtClean="0"/>
              <a:pPr/>
              <a:t>9</a:t>
            </a:fld>
            <a:endParaRPr lang="en-US" altLang="en-US"/>
          </a:p>
        </p:txBody>
      </p:sp>
    </p:spTree>
    <p:extLst>
      <p:ext uri="{BB962C8B-B14F-4D97-AF65-F5344CB8AC3E}">
        <p14:creationId xmlns:p14="http://schemas.microsoft.com/office/powerpoint/2010/main" val="1172438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B2C923-C7AD-474A-9B9E-F4CAAE81F55F}" type="slidenum">
              <a:rPr lang="en-US" altLang="en-US" smtClean="0"/>
              <a:pPr/>
              <a:t>15</a:t>
            </a:fld>
            <a:endParaRPr lang="en-US" altLang="en-US"/>
          </a:p>
        </p:txBody>
      </p:sp>
    </p:spTree>
    <p:extLst>
      <p:ext uri="{BB962C8B-B14F-4D97-AF65-F5344CB8AC3E}">
        <p14:creationId xmlns:p14="http://schemas.microsoft.com/office/powerpoint/2010/main" val="1056681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7" name="Picture Placeholder 16"/>
          <p:cNvSpPr>
            <a:spLocks noGrp="1"/>
          </p:cNvSpPr>
          <p:nvPr>
            <p:ph type="pic" sz="quarter" idx="10"/>
          </p:nvPr>
        </p:nvSpPr>
        <p:spPr>
          <a:xfrm>
            <a:off x="-9144" y="0"/>
            <a:ext cx="9153144" cy="5143500"/>
          </a:xfrm>
          <a:prstGeom prst="rect">
            <a:avLst/>
          </a:prstGeom>
        </p:spPr>
        <p:txBody>
          <a:bodyPr/>
          <a:lstStyle/>
          <a:p>
            <a:pPr lvl="0"/>
            <a:r>
              <a:rPr lang="en-US" noProof="0"/>
              <a:t>Click icon to add picture</a:t>
            </a:r>
            <a:endParaRPr lang="en-US" noProof="0" dirty="0"/>
          </a:p>
        </p:txBody>
      </p:sp>
      <p:sp>
        <p:nvSpPr>
          <p:cNvPr id="19" name="Text Placeholder 18"/>
          <p:cNvSpPr>
            <a:spLocks noGrp="1"/>
          </p:cNvSpPr>
          <p:nvPr>
            <p:ph type="body" sz="quarter" idx="11"/>
          </p:nvPr>
        </p:nvSpPr>
        <p:spPr>
          <a:xfrm>
            <a:off x="227752" y="1532443"/>
            <a:ext cx="3637261" cy="1811289"/>
          </a:xfrm>
          <a:prstGeom prst="rect">
            <a:avLst/>
          </a:prstGeom>
        </p:spPr>
        <p:txBody>
          <a:bodyPr lIns="0" tIns="0" rIns="0" bIns="0" anchor="ctr" anchorCtr="0">
            <a:normAutofit/>
          </a:bodyPr>
          <a:lstStyle>
            <a:lvl1pPr marL="0">
              <a:spcBef>
                <a:spcPts val="0"/>
              </a:spcBef>
              <a:defRPr sz="3000" b="1" i="0">
                <a:solidFill>
                  <a:schemeClr val="bg1"/>
                </a:solidFill>
                <a:latin typeface="Aria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3" name="Text Placeholder 2"/>
          <p:cNvSpPr>
            <a:spLocks noGrp="1"/>
          </p:cNvSpPr>
          <p:nvPr>
            <p:ph type="body" sz="quarter" idx="13"/>
          </p:nvPr>
        </p:nvSpPr>
        <p:spPr>
          <a:xfrm>
            <a:off x="227012" y="3718898"/>
            <a:ext cx="1783159" cy="361950"/>
          </a:xfrm>
          <a:prstGeom prst="rect">
            <a:avLst/>
          </a:prstGeom>
        </p:spPr>
        <p:txBody>
          <a:bodyPr lIns="0" tIns="0" rIns="0" bIns="0">
            <a:noAutofit/>
          </a:bodyPr>
          <a:lstStyle>
            <a:lvl1pPr>
              <a:spcBef>
                <a:spcPts val="0"/>
              </a:spcBef>
              <a:defRPr sz="1000" baseline="0">
                <a:solidFill>
                  <a:srgbClr val="FFFFFF"/>
                </a:solidFill>
              </a:defRPr>
            </a:lvl1pPr>
            <a:lvl2pPr marL="457200" indent="0">
              <a:buNone/>
              <a:defRPr/>
            </a:lvl2pPr>
            <a:lvl3pPr marL="914400" indent="0">
              <a:buNone/>
              <a:defRPr/>
            </a:lvl3pPr>
          </a:lstStyle>
          <a:p>
            <a:pPr lvl="0"/>
            <a:r>
              <a:rPr lang="en-US"/>
              <a:t>Click to edit Master text styles</a:t>
            </a:r>
          </a:p>
        </p:txBody>
      </p:sp>
    </p:spTree>
    <p:extLst>
      <p:ext uri="{BB962C8B-B14F-4D97-AF65-F5344CB8AC3E}">
        <p14:creationId xmlns:p14="http://schemas.microsoft.com/office/powerpoint/2010/main" val="130896261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Title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9FD5717-04E0-2F45-AA68-A033252E714E}"/>
              </a:ext>
            </a:extLst>
          </p:cNvPr>
          <p:cNvSpPr/>
          <p:nvPr userDrawn="1"/>
        </p:nvSpPr>
        <p:spPr>
          <a:xfrm>
            <a:off x="0" y="0"/>
            <a:ext cx="9153525" cy="5157788"/>
          </a:xfrm>
          <a:prstGeom prst="rect">
            <a:avLst/>
          </a:prstGeom>
          <a:solidFill>
            <a:srgbClr val="57068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TextBox 4">
            <a:extLst>
              <a:ext uri="{FF2B5EF4-FFF2-40B4-BE49-F238E27FC236}">
                <a16:creationId xmlns:a16="http://schemas.microsoft.com/office/drawing/2014/main" id="{AC433F58-91BE-9A46-97C9-27F3BF647080}"/>
              </a:ext>
            </a:extLst>
          </p:cNvPr>
          <p:cNvSpPr txBox="1">
            <a:spLocks noChangeArrowheads="1"/>
          </p:cNvSpPr>
          <p:nvPr userDrawn="1"/>
        </p:nvSpPr>
        <p:spPr bwMode="auto">
          <a:xfrm>
            <a:off x="8315325" y="292100"/>
            <a:ext cx="18415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endParaRPr lang="en-US" sz="1800"/>
          </a:p>
        </p:txBody>
      </p:sp>
      <p:pic>
        <p:nvPicPr>
          <p:cNvPr id="6" name="Picture 7">
            <a:extLst>
              <a:ext uri="{FF2B5EF4-FFF2-40B4-BE49-F238E27FC236}">
                <a16:creationId xmlns:a16="http://schemas.microsoft.com/office/drawing/2014/main" id="{D03191FF-CE61-164E-97E3-FB735E221D6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4875" y="236538"/>
            <a:ext cx="19827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 Placeholder 2"/>
          <p:cNvSpPr>
            <a:spLocks noGrp="1"/>
          </p:cNvSpPr>
          <p:nvPr>
            <p:ph idx="11"/>
          </p:nvPr>
        </p:nvSpPr>
        <p:spPr>
          <a:xfrm>
            <a:off x="0" y="0"/>
            <a:ext cx="4480560" cy="5156574"/>
          </a:xfrm>
          <a:prstGeom prst="rect">
            <a:avLst/>
          </a:prstGeom>
        </p:spPr>
        <p:txBody>
          <a:bodyPr vert="horz" lIns="0" tIns="0" rIns="0" bIns="0" rtlCol="0" anchor="ctr" anchorCtr="0">
            <a:normAutofit/>
          </a:bodyPr>
          <a:lstStyle>
            <a:lvl1pPr algn="ctr">
              <a:defRPr sz="3000" b="1">
                <a:solidFill>
                  <a:srgbClr val="FFFFFF"/>
                </a:solidFill>
              </a:defRPr>
            </a:lvl1pPr>
            <a:lvl2pPr marL="0" indent="0">
              <a:spcBef>
                <a:spcPts val="0"/>
              </a:spcBef>
              <a:buNone/>
              <a:defRPr>
                <a:solidFill>
                  <a:srgbClr val="FFFFFF"/>
                </a:solidFill>
              </a:defRPr>
            </a:lvl2pPr>
          </a:lstStyle>
          <a:p>
            <a:pPr lvl="0"/>
            <a:r>
              <a:rPr lang="en-US"/>
              <a:t>Click to edit Master text styles</a:t>
            </a:r>
          </a:p>
        </p:txBody>
      </p:sp>
      <p:sp>
        <p:nvSpPr>
          <p:cNvPr id="7" name="Text Placeholder 3"/>
          <p:cNvSpPr>
            <a:spLocks noGrp="1"/>
          </p:cNvSpPr>
          <p:nvPr>
            <p:ph type="body" sz="quarter" idx="12"/>
          </p:nvPr>
        </p:nvSpPr>
        <p:spPr>
          <a:xfrm>
            <a:off x="4997268" y="1583857"/>
            <a:ext cx="3737844" cy="3131018"/>
          </a:xfrm>
          <a:prstGeom prst="rect">
            <a:avLst/>
          </a:prstGeom>
        </p:spPr>
        <p:txBody>
          <a:bodyPr vert="horz" lIns="0" tIns="0" rIns="0" bIns="0"/>
          <a:lstStyle>
            <a:lvl1pPr marL="0">
              <a:spcBef>
                <a:spcPts val="0"/>
              </a:spcBef>
              <a:defRPr sz="3000" b="1" i="0">
                <a:solidFill>
                  <a:srgbClr val="FFFFFF"/>
                </a:solidFill>
                <a:latin typeface="Arial"/>
                <a:cs typeface="Arial"/>
              </a:defRPr>
            </a:lvl1pPr>
            <a:lvl2pPr marL="0" indent="0">
              <a:spcBef>
                <a:spcPts val="0"/>
              </a:spcBef>
              <a:buNone/>
              <a:defRPr baseline="0">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966384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ext Placeholder 3"/>
          <p:cNvSpPr>
            <a:spLocks noGrp="1"/>
          </p:cNvSpPr>
          <p:nvPr>
            <p:ph type="body" sz="quarter" idx="12"/>
          </p:nvPr>
        </p:nvSpPr>
        <p:spPr>
          <a:xfrm>
            <a:off x="501792" y="1583857"/>
            <a:ext cx="3810941" cy="3131018"/>
          </a:xfrm>
          <a:prstGeom prst="rect">
            <a:avLst/>
          </a:prstGeom>
        </p:spPr>
        <p:txBody>
          <a:bodyPr vert="horz" lIns="0" tIns="0" rIns="0" bIns="0"/>
          <a:lstStyle>
            <a:lvl1pPr marL="0">
              <a:spcBef>
                <a:spcPts val="0"/>
              </a:spcBef>
              <a:defRPr sz="2000" b="1"/>
            </a:lvl1pPr>
            <a:lvl2pPr>
              <a:spcBef>
                <a:spcPts val="0"/>
              </a:spcBef>
              <a:defRPr/>
            </a:lvl2pPr>
            <a:lvl3pPr>
              <a:spcBef>
                <a:spcPts val="0"/>
              </a:spcBef>
              <a:defRPr/>
            </a:lvl3pPr>
            <a:lvl4pPr>
              <a:spcBef>
                <a:spcPts val="0"/>
              </a:spcBef>
              <a:defRPr/>
            </a:lvl4pPr>
            <a:lvl5pPr>
              <a:spcBef>
                <a:spcPts val="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p:cNvSpPr>
            <a:spLocks noGrp="1"/>
          </p:cNvSpPr>
          <p:nvPr>
            <p:ph idx="11"/>
          </p:nvPr>
        </p:nvSpPr>
        <p:spPr>
          <a:xfrm>
            <a:off x="4672577" y="712598"/>
            <a:ext cx="4480560" cy="4430902"/>
          </a:xfrm>
          <a:prstGeom prst="rect">
            <a:avLst/>
          </a:prstGeom>
        </p:spPr>
        <p:txBody>
          <a:bodyPr vert="horz" lIns="0" tIns="0" rIns="0" bIns="0" rtlCol="0" anchor="ctr" anchorCtr="0">
            <a:normAutofit/>
          </a:bodyPr>
          <a:lstStyle>
            <a:lvl1pPr algn="ctr">
              <a:defRPr sz="3000" b="1">
                <a:solidFill>
                  <a:schemeClr val="tx1"/>
                </a:solidFill>
              </a:defRPr>
            </a:lvl1pPr>
            <a:lvl2pPr marL="0" indent="0">
              <a:spcBef>
                <a:spcPts val="0"/>
              </a:spcBef>
              <a:buNone/>
              <a:defRPr>
                <a:solidFill>
                  <a:srgbClr val="FFFFFF"/>
                </a:solidFill>
              </a:defRPr>
            </a:lvl2pPr>
          </a:lstStyle>
          <a:p>
            <a:pPr lvl="0"/>
            <a:r>
              <a:rPr lang="en-US"/>
              <a:t>Click to edit Master text styles</a:t>
            </a:r>
          </a:p>
        </p:txBody>
      </p:sp>
      <p:sp>
        <p:nvSpPr>
          <p:cNvPr id="5" name="Text Placeholder 4"/>
          <p:cNvSpPr>
            <a:spLocks noGrp="1"/>
          </p:cNvSpPr>
          <p:nvPr>
            <p:ph type="body" sz="quarter" idx="13"/>
          </p:nvPr>
        </p:nvSpPr>
        <p:spPr>
          <a:xfrm>
            <a:off x="6176711" y="228989"/>
            <a:ext cx="2740741" cy="265113"/>
          </a:xfrm>
          <a:prstGeom prst="rect">
            <a:avLst/>
          </a:prstGeom>
        </p:spPr>
        <p:txBody>
          <a:bodyPr vert="horz" lIns="0" tIns="0" rIns="0" bIns="0"/>
          <a:lstStyle>
            <a:lvl1pPr marL="0" algn="r">
              <a:spcBef>
                <a:spcPts val="0"/>
              </a:spcBef>
              <a:defRPr sz="1400" b="1"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6" name="Date Placeholder 1">
            <a:extLst>
              <a:ext uri="{FF2B5EF4-FFF2-40B4-BE49-F238E27FC236}">
                <a16:creationId xmlns:a16="http://schemas.microsoft.com/office/drawing/2014/main" id="{F8D1A48B-C25B-4148-B88E-395FC9E667DD}"/>
              </a:ext>
            </a:extLst>
          </p:cNvPr>
          <p:cNvSpPr>
            <a:spLocks noGrp="1"/>
          </p:cNvSpPr>
          <p:nvPr>
            <p:ph type="dt" sz="half" idx="14"/>
          </p:nvPr>
        </p:nvSpPr>
        <p:spPr/>
        <p:txBody>
          <a:bodyPr/>
          <a:lstStyle>
            <a:lvl1pPr>
              <a:defRPr/>
            </a:lvl1pPr>
          </a:lstStyle>
          <a:p>
            <a:fld id="{DDFC2C11-9DBD-AB41-8372-B7E17C80F9AA}" type="datetime1">
              <a:rPr lang="en-US" altLang="en-US"/>
              <a:pPr/>
              <a:t>6/7/21</a:t>
            </a:fld>
            <a:endParaRPr lang="en-US" altLang="en-US"/>
          </a:p>
        </p:txBody>
      </p:sp>
      <p:sp>
        <p:nvSpPr>
          <p:cNvPr id="7" name="Slide Number Placeholder 2">
            <a:extLst>
              <a:ext uri="{FF2B5EF4-FFF2-40B4-BE49-F238E27FC236}">
                <a16:creationId xmlns:a16="http://schemas.microsoft.com/office/drawing/2014/main" id="{F0B16712-8D4A-4846-928C-48A0ECB2DB9F}"/>
              </a:ext>
            </a:extLst>
          </p:cNvPr>
          <p:cNvSpPr>
            <a:spLocks noGrp="1"/>
          </p:cNvSpPr>
          <p:nvPr>
            <p:ph type="sldNum" sz="quarter" idx="15"/>
          </p:nvPr>
        </p:nvSpPr>
        <p:spPr/>
        <p:txBody>
          <a:bodyPr/>
          <a:lstStyle>
            <a:lvl1pPr>
              <a:defRPr/>
            </a:lvl1pPr>
          </a:lstStyle>
          <a:p>
            <a:fld id="{62EBE583-1CAF-0048-BC49-5956D71BA46D}" type="slidenum">
              <a:rPr lang="en-US" altLang="en-US"/>
              <a:pPr/>
              <a:t>‹#›</a:t>
            </a:fld>
            <a:endParaRPr lang="en-US" altLang="en-US"/>
          </a:p>
        </p:txBody>
      </p:sp>
    </p:spTree>
    <p:extLst>
      <p:ext uri="{BB962C8B-B14F-4D97-AF65-F5344CB8AC3E}">
        <p14:creationId xmlns:p14="http://schemas.microsoft.com/office/powerpoint/2010/main" val="53005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Text Placeholder 3"/>
          <p:cNvSpPr>
            <a:spLocks noGrp="1"/>
          </p:cNvSpPr>
          <p:nvPr>
            <p:ph type="body" sz="quarter" idx="12"/>
          </p:nvPr>
        </p:nvSpPr>
        <p:spPr>
          <a:xfrm>
            <a:off x="501792" y="1583857"/>
            <a:ext cx="8315553" cy="3131018"/>
          </a:xfrm>
          <a:prstGeom prst="rect">
            <a:avLst/>
          </a:prstGeom>
        </p:spPr>
        <p:txBody>
          <a:bodyPr vert="horz" lIns="0" tIns="0" rIns="0" bIns="0"/>
          <a:lstStyle>
            <a:lvl1pPr marL="0">
              <a:spcBef>
                <a:spcPts val="0"/>
              </a:spcBef>
              <a:defRPr sz="2000" b="1"/>
            </a:lvl1pPr>
            <a:lvl2pPr>
              <a:spcBef>
                <a:spcPts val="0"/>
              </a:spcBef>
              <a:defRPr/>
            </a:lvl2pPr>
            <a:lvl3pPr>
              <a:spcBef>
                <a:spcPts val="0"/>
              </a:spcBef>
              <a:defRPr/>
            </a:lvl3pPr>
            <a:lvl4pPr>
              <a:spcBef>
                <a:spcPts val="0"/>
              </a:spcBef>
              <a:defRPr/>
            </a:lvl4pPr>
            <a:lvl5pPr>
              <a:spcBef>
                <a:spcPts val="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14"/>
          </p:nvPr>
        </p:nvSpPr>
        <p:spPr>
          <a:xfrm>
            <a:off x="6176711" y="228989"/>
            <a:ext cx="2740741" cy="265113"/>
          </a:xfrm>
          <a:prstGeom prst="rect">
            <a:avLst/>
          </a:prstGeom>
        </p:spPr>
        <p:txBody>
          <a:bodyPr vert="horz" lIns="0" tIns="0" rIns="0" bIns="0"/>
          <a:lstStyle>
            <a:lvl1pPr marL="0" algn="r">
              <a:spcBef>
                <a:spcPts val="0"/>
              </a:spcBef>
              <a:defRPr sz="1400" b="1"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4" name="Date Placeholder 1">
            <a:extLst>
              <a:ext uri="{FF2B5EF4-FFF2-40B4-BE49-F238E27FC236}">
                <a16:creationId xmlns:a16="http://schemas.microsoft.com/office/drawing/2014/main" id="{7E076A69-745B-014E-9E67-E76FFBA84787}"/>
              </a:ext>
            </a:extLst>
          </p:cNvPr>
          <p:cNvSpPr>
            <a:spLocks noGrp="1"/>
          </p:cNvSpPr>
          <p:nvPr>
            <p:ph type="dt" sz="half" idx="15"/>
          </p:nvPr>
        </p:nvSpPr>
        <p:spPr/>
        <p:txBody>
          <a:bodyPr/>
          <a:lstStyle>
            <a:lvl1pPr>
              <a:defRPr/>
            </a:lvl1pPr>
          </a:lstStyle>
          <a:p>
            <a:fld id="{F8D58632-5C67-9043-990D-8ED876900DE6}" type="datetime1">
              <a:rPr lang="en-US" altLang="en-US"/>
              <a:pPr/>
              <a:t>6/7/21</a:t>
            </a:fld>
            <a:endParaRPr lang="en-US" altLang="en-US"/>
          </a:p>
        </p:txBody>
      </p:sp>
      <p:sp>
        <p:nvSpPr>
          <p:cNvPr id="6" name="Slide Number Placeholder 2">
            <a:extLst>
              <a:ext uri="{FF2B5EF4-FFF2-40B4-BE49-F238E27FC236}">
                <a16:creationId xmlns:a16="http://schemas.microsoft.com/office/drawing/2014/main" id="{C0DC5B56-C7CC-3F43-8B1D-FBE9BDCA9A9B}"/>
              </a:ext>
            </a:extLst>
          </p:cNvPr>
          <p:cNvSpPr>
            <a:spLocks noGrp="1"/>
          </p:cNvSpPr>
          <p:nvPr>
            <p:ph type="sldNum" sz="quarter" idx="16"/>
          </p:nvPr>
        </p:nvSpPr>
        <p:spPr/>
        <p:txBody>
          <a:bodyPr/>
          <a:lstStyle>
            <a:lvl1pPr>
              <a:defRPr/>
            </a:lvl1pPr>
          </a:lstStyle>
          <a:p>
            <a:fld id="{6AC6EBEE-8483-7040-B5ED-E07ADBC320CA}" type="slidenum">
              <a:rPr lang="en-US" altLang="en-US"/>
              <a:pPr/>
              <a:t>‹#›</a:t>
            </a:fld>
            <a:endParaRPr lang="en-US" altLang="en-US"/>
          </a:p>
        </p:txBody>
      </p:sp>
    </p:spTree>
    <p:extLst>
      <p:ext uri="{BB962C8B-B14F-4D97-AF65-F5344CB8AC3E}">
        <p14:creationId xmlns:p14="http://schemas.microsoft.com/office/powerpoint/2010/main" val="8692406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nyu_white.png">
            <a:extLst>
              <a:ext uri="{FF2B5EF4-FFF2-40B4-BE49-F238E27FC236}">
                <a16:creationId xmlns:a16="http://schemas.microsoft.com/office/drawing/2014/main" id="{5699A1AA-D3F8-294F-A610-7120590631BE}"/>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30188" y="234950"/>
            <a:ext cx="6731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E6D2A178-27F9-1248-9449-6D1002542401}"/>
              </a:ext>
            </a:extLst>
          </p:cNvPr>
          <p:cNvSpPr/>
          <p:nvPr/>
        </p:nvSpPr>
        <p:spPr>
          <a:xfrm>
            <a:off x="0" y="0"/>
            <a:ext cx="9153525" cy="712788"/>
          </a:xfrm>
          <a:prstGeom prst="rect">
            <a:avLst/>
          </a:prstGeom>
          <a:solidFill>
            <a:srgbClr val="57068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pic>
        <p:nvPicPr>
          <p:cNvPr id="1028" name="Picture 1">
            <a:extLst>
              <a:ext uri="{FF2B5EF4-FFF2-40B4-BE49-F238E27FC236}">
                <a16:creationId xmlns:a16="http://schemas.microsoft.com/office/drawing/2014/main" id="{78A781FB-89C7-934B-8498-05F21F39558C}"/>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28600" y="236538"/>
            <a:ext cx="1981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EDE81062-47A6-954A-AB70-5C0C6550F4D5}"/>
              </a:ext>
            </a:extLst>
          </p:cNvPr>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21F3F56D-7BB5-214A-ACEB-530EB43AA315}" type="datetime1">
              <a:rPr lang="en-US" altLang="en-US"/>
              <a:pPr/>
              <a:t>6/7/21</a:t>
            </a:fld>
            <a:endParaRPr lang="en-US" altLang="en-US"/>
          </a:p>
        </p:txBody>
      </p:sp>
      <p:sp>
        <p:nvSpPr>
          <p:cNvPr id="3" name="Slide Number Placeholder 2">
            <a:extLst>
              <a:ext uri="{FF2B5EF4-FFF2-40B4-BE49-F238E27FC236}">
                <a16:creationId xmlns:a16="http://schemas.microsoft.com/office/drawing/2014/main" id="{57FA0762-5E94-8545-A60B-92C38FD28CC5}"/>
              </a:ext>
            </a:extLst>
          </p:cNvPr>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7972D08B-84DB-5C4A-A3A8-58FEDED3A0A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1" r:id="rId3"/>
    <p:sldLayoutId id="2147483702" r:id="rId4"/>
  </p:sldLayoutIdLst>
  <p:hf hdr="0" ft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defRPr sz="2400" kern="1200">
          <a:solidFill>
            <a:schemeClr val="tx1"/>
          </a:solidFill>
          <a:latin typeface="+mn-lt"/>
          <a:ea typeface="ＭＳ Ｐゴシック" charset="0"/>
          <a:cs typeface="ＭＳ Ｐゴシック" charset="0"/>
        </a:defRPr>
      </a:lvl1pPr>
      <a:lvl2pPr marL="628650" indent="-171450" algn="l" defTabSz="457200" rtl="0" eaLnBrk="1" fontAlgn="base" hangingPunct="1">
        <a:spcBef>
          <a:spcPct val="20000"/>
        </a:spcBef>
        <a:spcAft>
          <a:spcPct val="0"/>
        </a:spcAft>
        <a:buFont typeface="Arial" panose="020B0604020202020204" pitchFamily="34" charset="0"/>
        <a:buChar char="•"/>
        <a:defRPr sz="1400" kern="1200">
          <a:solidFill>
            <a:schemeClr val="tx1"/>
          </a:solidFill>
          <a:latin typeface="+mn-lt"/>
          <a:ea typeface="ＭＳ Ｐゴシック" charset="0"/>
          <a:cs typeface="+mn-cs"/>
        </a:defRPr>
      </a:lvl2pPr>
      <a:lvl3pPr marL="1085850" indent="-171450" algn="l" defTabSz="457200" rtl="0" eaLnBrk="1" fontAlgn="base" hangingPunct="1">
        <a:spcBef>
          <a:spcPct val="20000"/>
        </a:spcBef>
        <a:spcAft>
          <a:spcPct val="0"/>
        </a:spcAft>
        <a:buFont typeface="Arial" panose="020B0604020202020204" pitchFamily="34" charset="0"/>
        <a:buChar char="•"/>
        <a:defRPr sz="1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Courier New" panose="02070309020205020404" pitchFamily="49" charset="0"/>
        <a:buChar char="o"/>
        <a:defRPr sz="1400" kern="1200">
          <a:solidFill>
            <a:schemeClr val="tx1"/>
          </a:solidFill>
          <a:latin typeface="+mn-lt"/>
          <a:ea typeface="ＭＳ Ｐゴシック" charset="0"/>
          <a:cs typeface="+mn-cs"/>
        </a:defRPr>
      </a:lvl4pPr>
      <a:lvl5pPr marL="2114550" indent="-285750" algn="l" defTabSz="457200" rtl="0" eaLnBrk="1" fontAlgn="base" hangingPunct="1">
        <a:spcBef>
          <a:spcPct val="20000"/>
        </a:spcBef>
        <a:spcAft>
          <a:spcPct val="0"/>
        </a:spcAft>
        <a:buFont typeface="Wingdings" pitchFamily="2" charset="2"/>
        <a:buChar char="Ø"/>
        <a:defRPr sz="14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F8AD6AA-5874-3544-A0A4-C126E0FB5D6C}"/>
              </a:ext>
            </a:extLst>
          </p:cNvPr>
          <p:cNvSpPr>
            <a:spLocks noChangeArrowheads="1"/>
          </p:cNvSpPr>
          <p:nvPr/>
        </p:nvSpPr>
        <p:spPr bwMode="auto">
          <a:xfrm>
            <a:off x="0" y="1"/>
            <a:ext cx="9144000" cy="5143499"/>
          </a:xfrm>
          <a:prstGeom prst="rect">
            <a:avLst/>
          </a:prstGeom>
          <a:solidFill>
            <a:srgbClr val="57068C"/>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solidFill>
                <a:srgbClr val="FFFFFF"/>
              </a:solidFill>
            </a:endParaRPr>
          </a:p>
        </p:txBody>
      </p:sp>
      <p:sp>
        <p:nvSpPr>
          <p:cNvPr id="7171" name="Text Placeholder 2">
            <a:extLst>
              <a:ext uri="{FF2B5EF4-FFF2-40B4-BE49-F238E27FC236}">
                <a16:creationId xmlns:a16="http://schemas.microsoft.com/office/drawing/2014/main" id="{E32D5D71-835F-E046-991F-4EC9C02BB4A8}"/>
              </a:ext>
            </a:extLst>
          </p:cNvPr>
          <p:cNvSpPr>
            <a:spLocks noGrp="1"/>
          </p:cNvSpPr>
          <p:nvPr>
            <p:ph type="body" sz="quarter" idx="11"/>
          </p:nvPr>
        </p:nvSpPr>
        <p:spPr bwMode="auto">
          <a:xfrm>
            <a:off x="213747" y="656335"/>
            <a:ext cx="8713329" cy="19523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normAutofit/>
          </a:bodyPr>
          <a:lstStyle/>
          <a:p>
            <a:pPr algn="ctr"/>
            <a:r>
              <a:rPr lang="en-US" sz="2800" dirty="0"/>
              <a:t>Development and Application of </a:t>
            </a:r>
          </a:p>
          <a:p>
            <a:pPr algn="ctr"/>
            <a:r>
              <a:rPr lang="en-US" sz="2800" dirty="0"/>
              <a:t>The Cultural Policy Typology of Principled Value</a:t>
            </a:r>
          </a:p>
          <a:p>
            <a:pPr algn="ctr"/>
            <a:endParaRPr lang="en-US" sz="2400" dirty="0"/>
          </a:p>
          <a:p>
            <a:pPr algn="ctr"/>
            <a:r>
              <a:rPr lang="en-US" sz="2400" dirty="0"/>
              <a:t>A Policy Typology for the Arts and Culture</a:t>
            </a:r>
            <a:endParaRPr lang="en-US" altLang="en-US" sz="2400" dirty="0">
              <a:latin typeface="Arial" panose="020B0604020202020204" pitchFamily="34" charset="0"/>
              <a:ea typeface="ＭＳ Ｐゴシック" panose="020B0600070205080204" pitchFamily="34" charset="-128"/>
            </a:endParaRPr>
          </a:p>
        </p:txBody>
      </p:sp>
      <p:sp>
        <p:nvSpPr>
          <p:cNvPr id="7172" name="Text Placeholder 3">
            <a:extLst>
              <a:ext uri="{FF2B5EF4-FFF2-40B4-BE49-F238E27FC236}">
                <a16:creationId xmlns:a16="http://schemas.microsoft.com/office/drawing/2014/main" id="{54E605DD-62A4-9545-AD7F-A7C954538CF8}"/>
              </a:ext>
            </a:extLst>
          </p:cNvPr>
          <p:cNvSpPr>
            <a:spLocks noGrp="1"/>
          </p:cNvSpPr>
          <p:nvPr>
            <p:ph type="body" sz="quarter" idx="13"/>
          </p:nvPr>
        </p:nvSpPr>
        <p:spPr bwMode="auto">
          <a:xfrm>
            <a:off x="3722958" y="4125215"/>
            <a:ext cx="1782762" cy="3619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marL="0" indent="0" algn="ctr" eaLnBrk="1" hangingPunct="1">
              <a:spcBef>
                <a:spcPct val="0"/>
              </a:spcBef>
            </a:pPr>
            <a:r>
              <a:rPr lang="en-US" altLang="en-US" dirty="0">
                <a:ea typeface="ＭＳ Ｐゴシック" panose="020B0600070205080204" pitchFamily="34" charset="-128"/>
              </a:rPr>
              <a:t>Hsin-Ching Wu, PhD</a:t>
            </a:r>
          </a:p>
          <a:p>
            <a:pPr marL="0" indent="0" algn="ctr" eaLnBrk="1" hangingPunct="1">
              <a:spcBef>
                <a:spcPct val="0"/>
              </a:spcBef>
            </a:pPr>
            <a:r>
              <a:rPr lang="en-US" altLang="en-US" dirty="0">
                <a:ea typeface="ＭＳ Ｐゴシック" panose="020B0600070205080204" pitchFamily="34" charset="-128"/>
              </a:rPr>
              <a:t>June 7, 2021</a:t>
            </a:r>
          </a:p>
        </p:txBody>
      </p:sp>
      <p:pic>
        <p:nvPicPr>
          <p:cNvPr id="7173" name="Picture 6">
            <a:extLst>
              <a:ext uri="{FF2B5EF4-FFF2-40B4-BE49-F238E27FC236}">
                <a16:creationId xmlns:a16="http://schemas.microsoft.com/office/drawing/2014/main" id="{E377C6DE-C95F-4B47-B505-8F62FE84318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51893" y="4795104"/>
            <a:ext cx="1981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3">
            <a:extLst>
              <a:ext uri="{FF2B5EF4-FFF2-40B4-BE49-F238E27FC236}">
                <a16:creationId xmlns:a16="http://schemas.microsoft.com/office/drawing/2014/main" id="{6B3B06E8-72DE-9F4F-A0BF-8E09F35AEAD3}"/>
              </a:ext>
            </a:extLst>
          </p:cNvPr>
          <p:cNvSpPr txBox="1">
            <a:spLocks/>
          </p:cNvSpPr>
          <p:nvPr/>
        </p:nvSpPr>
        <p:spPr bwMode="auto">
          <a:xfrm>
            <a:off x="1618620" y="3335710"/>
            <a:ext cx="5991439" cy="61563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lvl1pPr marL="342900" indent="-342900" algn="l" defTabSz="457200" rtl="0" eaLnBrk="0" fontAlgn="base" hangingPunct="0">
              <a:spcBef>
                <a:spcPts val="0"/>
              </a:spcBef>
              <a:spcAft>
                <a:spcPct val="0"/>
              </a:spcAft>
              <a:buFont typeface="Arial" panose="020B0604020202020204" pitchFamily="34" charset="0"/>
              <a:defRPr sz="1000" kern="1200" baseline="0">
                <a:solidFill>
                  <a:srgbClr val="FFFFFF"/>
                </a:solidFill>
                <a:latin typeface="+mn-lt"/>
                <a:ea typeface="ＭＳ Ｐゴシック" charset="0"/>
                <a:cs typeface="ＭＳ Ｐゴシック" charset="0"/>
              </a:defRPr>
            </a:lvl1pPr>
            <a:lvl2pPr marL="457200" indent="0" algn="l" defTabSz="457200" rtl="0" eaLnBrk="0" fontAlgn="base" hangingPunct="0">
              <a:spcBef>
                <a:spcPct val="20000"/>
              </a:spcBef>
              <a:spcAft>
                <a:spcPct val="0"/>
              </a:spcAft>
              <a:buFont typeface="Arial" panose="020B0604020202020204" pitchFamily="34" charset="0"/>
              <a:buNone/>
              <a:defRPr sz="1400" kern="1200">
                <a:solidFill>
                  <a:schemeClr val="tx1"/>
                </a:solidFill>
                <a:latin typeface="+mn-lt"/>
                <a:ea typeface="ＭＳ Ｐゴシック" charset="0"/>
                <a:cs typeface="+mn-cs"/>
              </a:defRPr>
            </a:lvl2pPr>
            <a:lvl3pPr marL="914400" indent="0" algn="l" defTabSz="457200" rtl="0" eaLnBrk="0" fontAlgn="base" hangingPunct="0">
              <a:spcBef>
                <a:spcPct val="20000"/>
              </a:spcBef>
              <a:spcAft>
                <a:spcPct val="0"/>
              </a:spcAft>
              <a:buFont typeface="Arial" panose="020B0604020202020204" pitchFamily="34" charset="0"/>
              <a:buNone/>
              <a:defRPr sz="1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Courier New" panose="02070309020205020404" pitchFamily="49" charset="0"/>
              <a:buChar char="o"/>
              <a:defRPr sz="1400" kern="1200">
                <a:solidFill>
                  <a:schemeClr val="tx1"/>
                </a:solidFill>
                <a:latin typeface="+mn-lt"/>
                <a:ea typeface="ＭＳ Ｐゴシック" charset="0"/>
                <a:cs typeface="+mn-cs"/>
              </a:defRPr>
            </a:lvl4pPr>
            <a:lvl5pPr marL="2114550" indent="-285750" algn="l" defTabSz="457200" rtl="0" eaLnBrk="0" fontAlgn="base" hangingPunct="0">
              <a:spcBef>
                <a:spcPct val="20000"/>
              </a:spcBef>
              <a:spcAft>
                <a:spcPct val="0"/>
              </a:spcAft>
              <a:buFont typeface="Wingdings" pitchFamily="2" charset="2"/>
              <a:buChar char="Ø"/>
              <a:defRPr sz="14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US" sz="1400" b="1" dirty="0">
                <a:latin typeface="Calibri" panose="020F0502020204030204" pitchFamily="34" charset="0"/>
                <a:cs typeface="Calibri" panose="020F0502020204030204" pitchFamily="34" charset="0"/>
              </a:rPr>
              <a:t>The Biennial Research Conference of the Center for Cultural Affairs</a:t>
            </a:r>
          </a:p>
          <a:p>
            <a:pPr algn="ctr"/>
            <a:r>
              <a:rPr lang="en-US" sz="1200" dirty="0">
                <a:latin typeface="Calibri" panose="020F0502020204030204" pitchFamily="34" charset="0"/>
                <a:cs typeface="Calibri" panose="020F0502020204030204" pitchFamily="34" charset="0"/>
              </a:rPr>
              <a:t>O’Neill School of Public and Environmental Affairs at Indiana University </a:t>
            </a:r>
          </a:p>
          <a:p>
            <a:pPr algn="ct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61BBA83-D35D-4145-9219-2C4F5F9CB45D}"/>
              </a:ext>
            </a:extLst>
          </p:cNvPr>
          <p:cNvSpPr>
            <a:spLocks noGrp="1"/>
          </p:cNvSpPr>
          <p:nvPr>
            <p:ph type="body" sz="quarter" idx="14"/>
          </p:nvPr>
        </p:nvSpPr>
        <p:spPr>
          <a:xfrm>
            <a:off x="1714500" y="228989"/>
            <a:ext cx="7202953" cy="449884"/>
          </a:xfrm>
        </p:spPr>
        <p:txBody>
          <a:bodyPr/>
          <a:lstStyle/>
          <a:p>
            <a:r>
              <a:rPr lang="en-US" sz="2050" dirty="0"/>
              <a:t>The Cultural Policy Typology of Principled Value</a:t>
            </a:r>
          </a:p>
          <a:p>
            <a:endParaRPr lang="en-US" dirty="0"/>
          </a:p>
        </p:txBody>
      </p:sp>
      <p:sp>
        <p:nvSpPr>
          <p:cNvPr id="5" name="Slide Number Placeholder 4">
            <a:extLst>
              <a:ext uri="{FF2B5EF4-FFF2-40B4-BE49-F238E27FC236}">
                <a16:creationId xmlns:a16="http://schemas.microsoft.com/office/drawing/2014/main" id="{A2E47FB9-9567-5A4C-BBEC-250646925219}"/>
              </a:ext>
            </a:extLst>
          </p:cNvPr>
          <p:cNvSpPr>
            <a:spLocks noGrp="1"/>
          </p:cNvSpPr>
          <p:nvPr>
            <p:ph type="sldNum" sz="quarter" idx="16"/>
          </p:nvPr>
        </p:nvSpPr>
        <p:spPr/>
        <p:txBody>
          <a:bodyPr/>
          <a:lstStyle/>
          <a:p>
            <a:fld id="{6AC6EBEE-8483-7040-B5ED-E07ADBC320CA}" type="slidenum">
              <a:rPr lang="en-US" altLang="en-US" smtClean="0"/>
              <a:pPr/>
              <a:t>10</a:t>
            </a:fld>
            <a:endParaRPr lang="en-US" altLang="en-US"/>
          </a:p>
        </p:txBody>
      </p:sp>
      <p:pic>
        <p:nvPicPr>
          <p:cNvPr id="6" name="Picture 5" descr="A screenshot of a cell phone&#10;&#10;Description automatically generated">
            <a:extLst>
              <a:ext uri="{FF2B5EF4-FFF2-40B4-BE49-F238E27FC236}">
                <a16:creationId xmlns:a16="http://schemas.microsoft.com/office/drawing/2014/main" id="{DDD967ED-1D33-A043-9E05-D155609DE74E}"/>
              </a:ext>
            </a:extLst>
          </p:cNvPr>
          <p:cNvPicPr/>
          <p:nvPr/>
        </p:nvPicPr>
        <p:blipFill>
          <a:blip r:embed="rId2"/>
          <a:stretch>
            <a:fillRect/>
          </a:stretch>
        </p:blipFill>
        <p:spPr>
          <a:xfrm>
            <a:off x="1714500" y="950595"/>
            <a:ext cx="5715000" cy="3964305"/>
          </a:xfrm>
          <a:prstGeom prst="rect">
            <a:avLst/>
          </a:prstGeom>
        </p:spPr>
      </p:pic>
    </p:spTree>
    <p:extLst>
      <p:ext uri="{BB962C8B-B14F-4D97-AF65-F5344CB8AC3E}">
        <p14:creationId xmlns:p14="http://schemas.microsoft.com/office/powerpoint/2010/main" val="1913843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2982920-A112-BD4C-9F4A-67082A94D1E7}"/>
              </a:ext>
            </a:extLst>
          </p:cNvPr>
          <p:cNvSpPr>
            <a:spLocks noGrp="1"/>
          </p:cNvSpPr>
          <p:nvPr>
            <p:ph type="body" sz="quarter" idx="14"/>
          </p:nvPr>
        </p:nvSpPr>
        <p:spPr>
          <a:xfrm>
            <a:off x="5491493" y="293409"/>
            <a:ext cx="3425960" cy="274627"/>
          </a:xfrm>
        </p:spPr>
        <p:txBody>
          <a:bodyPr/>
          <a:lstStyle/>
          <a:p>
            <a:r>
              <a:rPr lang="en-US" sz="2000" dirty="0"/>
              <a:t>Findings </a:t>
            </a:r>
          </a:p>
        </p:txBody>
      </p:sp>
      <p:sp>
        <p:nvSpPr>
          <p:cNvPr id="5" name="Slide Number Placeholder 4">
            <a:extLst>
              <a:ext uri="{FF2B5EF4-FFF2-40B4-BE49-F238E27FC236}">
                <a16:creationId xmlns:a16="http://schemas.microsoft.com/office/drawing/2014/main" id="{24CD35C4-A336-7349-B440-B655E9F9CE3B}"/>
              </a:ext>
            </a:extLst>
          </p:cNvPr>
          <p:cNvSpPr>
            <a:spLocks noGrp="1"/>
          </p:cNvSpPr>
          <p:nvPr>
            <p:ph type="sldNum" sz="quarter" idx="16"/>
          </p:nvPr>
        </p:nvSpPr>
        <p:spPr>
          <a:xfrm>
            <a:off x="7461867" y="4850091"/>
            <a:ext cx="1682133" cy="222455"/>
          </a:xfrm>
        </p:spPr>
        <p:txBody>
          <a:bodyPr/>
          <a:lstStyle/>
          <a:p>
            <a:fld id="{6AC6EBEE-8483-7040-B5ED-E07ADBC320CA}" type="slidenum">
              <a:rPr lang="en-US" altLang="en-US" smtClean="0"/>
              <a:pPr/>
              <a:t>11</a:t>
            </a:fld>
            <a:endParaRPr lang="en-US" altLang="en-US"/>
          </a:p>
        </p:txBody>
      </p:sp>
      <p:graphicFrame>
        <p:nvGraphicFramePr>
          <p:cNvPr id="12" name="Table 11">
            <a:extLst>
              <a:ext uri="{FF2B5EF4-FFF2-40B4-BE49-F238E27FC236}">
                <a16:creationId xmlns:a16="http://schemas.microsoft.com/office/drawing/2014/main" id="{CA109120-E6CF-7442-B5C1-79B85C0AE2F2}"/>
              </a:ext>
            </a:extLst>
          </p:cNvPr>
          <p:cNvGraphicFramePr>
            <a:graphicFrameLocks noGrp="1"/>
          </p:cNvGraphicFramePr>
          <p:nvPr>
            <p:extLst>
              <p:ext uri="{D42A27DB-BD31-4B8C-83A1-F6EECF244321}">
                <p14:modId xmlns:p14="http://schemas.microsoft.com/office/powerpoint/2010/main" val="4220075676"/>
              </p:ext>
            </p:extLst>
          </p:nvPr>
        </p:nvGraphicFramePr>
        <p:xfrm>
          <a:off x="531936" y="1114281"/>
          <a:ext cx="8080127" cy="3958265"/>
        </p:xfrm>
        <a:graphic>
          <a:graphicData uri="http://schemas.openxmlformats.org/drawingml/2006/table">
            <a:tbl>
              <a:tblPr/>
              <a:tblGrid>
                <a:gridCol w="1970587">
                  <a:extLst>
                    <a:ext uri="{9D8B030D-6E8A-4147-A177-3AD203B41FA5}">
                      <a16:colId xmlns:a16="http://schemas.microsoft.com/office/drawing/2014/main" val="773786515"/>
                    </a:ext>
                  </a:extLst>
                </a:gridCol>
                <a:gridCol w="858134">
                  <a:extLst>
                    <a:ext uri="{9D8B030D-6E8A-4147-A177-3AD203B41FA5}">
                      <a16:colId xmlns:a16="http://schemas.microsoft.com/office/drawing/2014/main" val="4089464489"/>
                    </a:ext>
                  </a:extLst>
                </a:gridCol>
                <a:gridCol w="1603844">
                  <a:extLst>
                    <a:ext uri="{9D8B030D-6E8A-4147-A177-3AD203B41FA5}">
                      <a16:colId xmlns:a16="http://schemas.microsoft.com/office/drawing/2014/main" val="3169971183"/>
                    </a:ext>
                  </a:extLst>
                </a:gridCol>
                <a:gridCol w="1369377">
                  <a:extLst>
                    <a:ext uri="{9D8B030D-6E8A-4147-A177-3AD203B41FA5}">
                      <a16:colId xmlns:a16="http://schemas.microsoft.com/office/drawing/2014/main" val="2285915392"/>
                    </a:ext>
                  </a:extLst>
                </a:gridCol>
                <a:gridCol w="2278185">
                  <a:extLst>
                    <a:ext uri="{9D8B030D-6E8A-4147-A177-3AD203B41FA5}">
                      <a16:colId xmlns:a16="http://schemas.microsoft.com/office/drawing/2014/main" val="3706147910"/>
                    </a:ext>
                  </a:extLst>
                </a:gridCol>
              </a:tblGrid>
              <a:tr h="0">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Grant Program Name</a:t>
                      </a:r>
                      <a:endParaRPr kumimoji="0" lang="en-US" altLang="en-US" sz="800" b="1"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Policy Goal</a:t>
                      </a:r>
                      <a:endParaRPr kumimoji="0" lang="en-US" altLang="en-US" sz="800" b="1"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Nature of Grants</a:t>
                      </a:r>
                      <a:endParaRPr kumimoji="0" lang="en-US" altLang="en-US" sz="800" b="1"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Grantee</a:t>
                      </a:r>
                      <a:endParaRPr kumimoji="0" lang="en-US" altLang="en-US" sz="800" b="1"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Cultural Policy Typology</a:t>
                      </a:r>
                      <a:endParaRPr kumimoji="0" lang="en-US" altLang="en-US" sz="800" b="1"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extLst>
                  <a:ext uri="{0D108BD9-81ED-4DB2-BD59-A6C34878D82A}">
                    <a16:rowId xmlns:a16="http://schemas.microsoft.com/office/drawing/2014/main" val="1634477134"/>
                  </a:ext>
                </a:extLst>
              </a:tr>
              <a:tr h="539456">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Adams Arts Program</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cs typeface="Times New Roman" panose="02020603050405020304" pitchFamily="18" charset="0"/>
                        </a:rPr>
                        <a:t>(since cancelled in 2017)</a:t>
                      </a:r>
                      <a:endParaRPr kumimoji="0" lang="en-US" altLang="en-US" sz="800" b="1"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Economic development</a:t>
                      </a:r>
                      <a:endParaRPr kumimoji="0" lang="en-US" altLang="en-US" sz="800" b="0"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5A8B"/>
                          </a:solidFill>
                          <a:effectLst/>
                          <a:latin typeface="Arial" panose="020B0604020202020204" pitchFamily="34" charset="0"/>
                          <a:ea typeface="ヒラギノ角ゴ Pro W3" panose="020B0300000000000000" pitchFamily="34" charset="-128"/>
                        </a:rPr>
                        <a:t>Competitive</a:t>
                      </a:r>
                      <a:endParaRPr kumimoji="0" lang="en-US" altLang="en-US" sz="800" b="0" i="0" u="none" strike="noStrike" cap="none" normalizeH="0" baseline="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Organizations</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(project-based partnership, including municipalities)</a:t>
                      </a:r>
                      <a:endParaRPr kumimoji="0" lang="en-US" altLang="en-US" sz="800" b="0"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9300"/>
                          </a:solidFill>
                          <a:effectLst/>
                          <a:latin typeface="Arial" panose="020B0604020202020204" pitchFamily="34" charset="0"/>
                          <a:ea typeface="ヒラギノ角ゴ Pro W3" panose="020B0300000000000000" pitchFamily="34" charset="-128"/>
                        </a:rPr>
                        <a:t>Instrumentality-neoliberal approach</a:t>
                      </a:r>
                      <a:endParaRPr kumimoji="0" lang="en-US" altLang="en-US" sz="800" b="1" i="0" u="none" strike="noStrike" cap="none" normalizeH="0" baseline="0" dirty="0">
                        <a:ln>
                          <a:noFill/>
                        </a:ln>
                        <a:solidFill>
                          <a:srgbClr val="FF93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extLst>
                  <a:ext uri="{0D108BD9-81ED-4DB2-BD59-A6C34878D82A}">
                    <a16:rowId xmlns:a16="http://schemas.microsoft.com/office/drawing/2014/main" val="1622327245"/>
                  </a:ext>
                </a:extLst>
              </a:tr>
              <a:tr h="193680">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Artist Fellowships</a:t>
                      </a:r>
                      <a:endParaRPr kumimoji="0" lang="en-US" altLang="en-US" sz="800" b="1"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Artistic quality</a:t>
                      </a:r>
                      <a:endParaRPr kumimoji="0" lang="en-US" altLang="en-US" sz="800" b="0"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5A8B"/>
                          </a:solidFill>
                          <a:effectLst/>
                          <a:latin typeface="Arial" panose="020B0604020202020204" pitchFamily="34" charset="0"/>
                          <a:ea typeface="ヒラギノ角ゴ Pro W3" panose="020B0300000000000000" pitchFamily="34" charset="-128"/>
                        </a:rPr>
                        <a:t>Competitive</a:t>
                      </a:r>
                      <a:endParaRPr kumimoji="0" lang="en-US" altLang="en-US" sz="800" b="0" i="0" u="none" strike="noStrike" cap="none" normalizeH="0" baseline="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5A8B"/>
                          </a:solidFill>
                          <a:effectLst/>
                          <a:latin typeface="Arial" panose="020B0604020202020204" pitchFamily="34" charset="0"/>
                          <a:ea typeface="ヒラギノ角ゴ Pro W3" panose="020B0300000000000000" pitchFamily="34" charset="-128"/>
                        </a:rPr>
                        <a:t>Individuals</a:t>
                      </a:r>
                      <a:endParaRPr kumimoji="0" lang="en-US" altLang="en-US" sz="800" b="0" i="0" u="none" strike="noStrike" cap="none" normalizeH="0" baseline="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70C0"/>
                          </a:solidFill>
                          <a:effectLst/>
                          <a:latin typeface="Arial" panose="020B0604020202020204" pitchFamily="34" charset="0"/>
                          <a:ea typeface="ヒラギノ角ゴ Pro W3" panose="020B0300000000000000" pitchFamily="34" charset="-128"/>
                        </a:rPr>
                        <a:t>Culture-centered public approach</a:t>
                      </a:r>
                      <a:endParaRPr kumimoji="0" lang="en-US" altLang="en-US" sz="800" b="1" i="0" u="none" strike="noStrike" cap="none" normalizeH="0" baseline="0" dirty="0">
                        <a:ln>
                          <a:noFill/>
                        </a:ln>
                        <a:solidFill>
                          <a:srgbClr val="0070C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extLst>
                  <a:ext uri="{0D108BD9-81ED-4DB2-BD59-A6C34878D82A}">
                    <a16:rowId xmlns:a16="http://schemas.microsoft.com/office/drawing/2014/main" val="1319402300"/>
                  </a:ext>
                </a:extLst>
              </a:tr>
              <a:tr h="193680">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Big Yellow School Bus</a:t>
                      </a:r>
                      <a:endParaRPr kumimoji="0" lang="en-US" altLang="en-US" sz="800" b="1"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Education</a:t>
                      </a:r>
                      <a:endParaRPr kumimoji="0" lang="en-US" altLang="en-US" sz="800" b="0"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First-come-first-reviewed</a:t>
                      </a:r>
                      <a:endParaRPr kumimoji="0" lang="en-US" altLang="en-US" sz="800" b="0"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Schools</a:t>
                      </a:r>
                      <a:endParaRPr kumimoji="0" lang="en-US" altLang="en-US" sz="800" b="0"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C8A34B"/>
                          </a:solidFill>
                          <a:effectLst/>
                          <a:latin typeface="Arial" panose="020B0604020202020204" pitchFamily="34" charset="0"/>
                          <a:ea typeface="ヒラギノ角ゴ Pro W3" panose="020B0300000000000000" pitchFamily="34" charset="-128"/>
                        </a:rPr>
                        <a:t>Instrumentality-public approach</a:t>
                      </a:r>
                      <a:endParaRPr kumimoji="0" lang="en-US" altLang="en-US" sz="800" b="1" i="0" u="none" strike="noStrike" cap="none" normalizeH="0" baseline="0" dirty="0">
                        <a:ln>
                          <a:noFill/>
                        </a:ln>
                        <a:solidFill>
                          <a:srgbClr val="C8A34B"/>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extLst>
                  <a:ext uri="{0D108BD9-81ED-4DB2-BD59-A6C34878D82A}">
                    <a16:rowId xmlns:a16="http://schemas.microsoft.com/office/drawing/2014/main" val="4119608572"/>
                  </a:ext>
                </a:extLst>
              </a:tr>
              <a:tr h="662245">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Cultural Facilities Fund (CFF)</a:t>
                      </a:r>
                      <a:endParaRPr kumimoji="0" lang="en-US" altLang="en-US" sz="800" b="1"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5A8B"/>
                          </a:solidFill>
                          <a:effectLst/>
                          <a:latin typeface="Arial" panose="020B0604020202020204" pitchFamily="34" charset="0"/>
                          <a:ea typeface="ヒラギノ角ゴ Pro W3" panose="020B0300000000000000" pitchFamily="34" charset="-128"/>
                        </a:rPr>
                        <a:t>Economic development</a:t>
                      </a:r>
                      <a:endParaRPr kumimoji="0" lang="en-US" altLang="en-US" sz="800" b="0" i="0" u="none" strike="noStrike" cap="none" normalizeH="0" baseline="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Competitive</a:t>
                      </a:r>
                      <a:endParaRPr kumimoji="0" lang="en-US" altLang="en-US" sz="800" b="0"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Organizations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(including municipalities and higher education institutions)</a:t>
                      </a:r>
                      <a:endParaRPr kumimoji="0" lang="en-US" altLang="en-US" sz="800" b="0"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9300"/>
                          </a:solidFill>
                          <a:effectLst/>
                          <a:latin typeface="Arial" panose="020B0604020202020204" pitchFamily="34" charset="0"/>
                          <a:ea typeface="ヒラギノ角ゴ Pro W3" panose="020B0300000000000000" pitchFamily="34" charset="-128"/>
                        </a:rPr>
                        <a:t>Instrumentality-neoliberal approach</a:t>
                      </a:r>
                      <a:endParaRPr kumimoji="0" lang="en-US" altLang="en-US" sz="800" b="1" i="0" u="none" strike="noStrike" cap="none" normalizeH="0" baseline="0" dirty="0">
                        <a:ln>
                          <a:noFill/>
                        </a:ln>
                        <a:solidFill>
                          <a:srgbClr val="FF93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extLst>
                  <a:ext uri="{0D108BD9-81ED-4DB2-BD59-A6C34878D82A}">
                    <a16:rowId xmlns:a16="http://schemas.microsoft.com/office/drawing/2014/main" val="682007658"/>
                  </a:ext>
                </a:extLst>
              </a:tr>
              <a:tr h="570775">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Cultural Investment Portfolio (CIP)</a:t>
                      </a:r>
                      <a:endParaRPr kumimoji="0" lang="en-US" altLang="en-US" sz="800" b="1"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Operating support</a:t>
                      </a:r>
                      <a:endParaRPr kumimoji="0" lang="en-US" altLang="en-US" sz="800" b="0"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Formula based</a:t>
                      </a:r>
                      <a:endParaRPr kumimoji="0" lang="en-US" altLang="en-US" sz="800" b="0"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Organizations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(including higher education institutions)</a:t>
                      </a:r>
                      <a:endParaRPr kumimoji="0" lang="en-US" altLang="en-US" sz="800" b="0"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Mixed:</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9300"/>
                          </a:solidFill>
                          <a:effectLst/>
                          <a:latin typeface="Arial" panose="020B0604020202020204" pitchFamily="34" charset="0"/>
                          <a:ea typeface="ヒラギノ角ゴ Pro W3" panose="020B0300000000000000" pitchFamily="34" charset="-128"/>
                        </a:rPr>
                        <a:t>Instrumentality-neoliberal approach</a:t>
                      </a:r>
                      <a:endParaRPr kumimoji="0" lang="en-US" altLang="en-US" sz="800" b="1"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C8A34B"/>
                          </a:solidFill>
                          <a:effectLst/>
                          <a:latin typeface="Arial" panose="020B0604020202020204" pitchFamily="34" charset="0"/>
                          <a:ea typeface="ヒラギノ角ゴ Pro W3" panose="020B0300000000000000" pitchFamily="34" charset="-128"/>
                        </a:rPr>
                        <a:t>Instrumentality-public approach</a:t>
                      </a:r>
                      <a:endParaRPr kumimoji="0" lang="en-US" altLang="en-US" sz="800" b="1"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70C0"/>
                          </a:solidFill>
                          <a:effectLst/>
                          <a:latin typeface="Arial" panose="020B0604020202020204" pitchFamily="34" charset="0"/>
                          <a:ea typeface="ヒラギノ角ゴ Pro W3" panose="020B0300000000000000" pitchFamily="34" charset="-128"/>
                        </a:rPr>
                        <a:t>Culture-centered public approach</a:t>
                      </a:r>
                      <a:endParaRPr kumimoji="0" lang="en-US" altLang="en-US" sz="800" b="1" i="0" u="none" strike="noStrike" cap="none" normalizeH="0" baseline="0" dirty="0">
                        <a:ln>
                          <a:noFill/>
                        </a:ln>
                        <a:solidFill>
                          <a:srgbClr val="0070C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extLst>
                  <a:ext uri="{0D108BD9-81ED-4DB2-BD59-A6C34878D82A}">
                    <a16:rowId xmlns:a16="http://schemas.microsoft.com/office/drawing/2014/main" val="352980369"/>
                  </a:ext>
                </a:extLst>
              </a:tr>
              <a:tr h="193680">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Festivals Program*</a:t>
                      </a:r>
                      <a:endParaRPr kumimoji="0" lang="en-US" altLang="en-US" sz="800" b="1"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5A8B"/>
                          </a:solidFill>
                          <a:effectLst/>
                          <a:latin typeface="Arial" panose="020B0604020202020204" pitchFamily="34" charset="0"/>
                          <a:ea typeface="ヒラギノ角ゴ Pro W3" panose="020B0300000000000000" pitchFamily="34" charset="-128"/>
                        </a:rPr>
                        <a:t>n/a</a:t>
                      </a:r>
                      <a:endParaRPr kumimoji="0" lang="en-US" altLang="en-US" sz="800" b="0" i="0" u="none" strike="noStrike" cap="none" normalizeH="0" baseline="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5A8B"/>
                          </a:solidFill>
                          <a:effectLst/>
                          <a:latin typeface="Arial" panose="020B0604020202020204" pitchFamily="34" charset="0"/>
                          <a:ea typeface="ヒラギノ角ゴ Pro W3" panose="020B0300000000000000" pitchFamily="34" charset="-128"/>
                        </a:rPr>
                        <a:t>n/a </a:t>
                      </a:r>
                      <a:endParaRPr kumimoji="0" lang="en-US" altLang="en-US" sz="800" b="0" i="0" u="none" strike="noStrike" cap="none" normalizeH="0" baseline="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5A8B"/>
                          </a:solidFill>
                          <a:effectLst/>
                          <a:latin typeface="Arial" panose="020B0604020202020204" pitchFamily="34" charset="0"/>
                          <a:ea typeface="ヒラギノ角ゴ Pro W3" panose="020B0300000000000000" pitchFamily="34" charset="-128"/>
                        </a:rPr>
                        <a:t>n/a</a:t>
                      </a:r>
                      <a:endParaRPr kumimoji="0" lang="en-US" altLang="en-US" sz="800" b="0" i="0" u="none" strike="noStrike" cap="none" normalizeH="0" baseline="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n/a</a:t>
                      </a:r>
                      <a:endParaRPr kumimoji="0" lang="en-US" altLang="en-US" sz="800" b="0"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extLst>
                  <a:ext uri="{0D108BD9-81ED-4DB2-BD59-A6C34878D82A}">
                    <a16:rowId xmlns:a16="http://schemas.microsoft.com/office/drawing/2014/main" val="3698993275"/>
                  </a:ext>
                </a:extLst>
              </a:tr>
              <a:tr h="293877">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Local Cultural Council (LCC) Program</a:t>
                      </a:r>
                      <a:endParaRPr kumimoji="0" lang="en-US" altLang="en-US" sz="800" b="1"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Local arts &amp; culture</a:t>
                      </a:r>
                      <a:endParaRPr kumimoji="0" lang="en-US" altLang="en-US" sz="800" b="0"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Formula based </a:t>
                      </a:r>
                      <a:endParaRPr kumimoji="0" lang="en-US" altLang="en-US" sz="800" b="0"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5A8B"/>
                          </a:solidFill>
                          <a:effectLst/>
                          <a:latin typeface="Arial" panose="020B0604020202020204" pitchFamily="34" charset="0"/>
                          <a:ea typeface="ヒラギノ角ゴ Pro W3" panose="020B0300000000000000" pitchFamily="34" charset="-128"/>
                        </a:rPr>
                        <a:t>Local councils</a:t>
                      </a:r>
                      <a:endParaRPr kumimoji="0" lang="en-US" altLang="en-US" sz="800" b="0" i="0" u="none" strike="noStrike" cap="none" normalizeH="0" baseline="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70C0"/>
                          </a:solidFill>
                          <a:effectLst/>
                          <a:latin typeface="Arial" panose="020B0604020202020204" pitchFamily="34" charset="0"/>
                          <a:ea typeface="ヒラギノ角ゴ Pro W3" panose="020B0300000000000000" pitchFamily="34" charset="-128"/>
                        </a:rPr>
                        <a:t>Culture-centered public approach</a:t>
                      </a:r>
                      <a:endParaRPr kumimoji="0" lang="en-US" altLang="en-US" sz="800" b="1" i="0" u="none" strike="noStrike" cap="none" normalizeH="0" baseline="0" dirty="0">
                        <a:ln>
                          <a:noFill/>
                        </a:ln>
                        <a:solidFill>
                          <a:srgbClr val="0070C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extLst>
                  <a:ext uri="{0D108BD9-81ED-4DB2-BD59-A6C34878D82A}">
                    <a16:rowId xmlns:a16="http://schemas.microsoft.com/office/drawing/2014/main" val="4172835436"/>
                  </a:ext>
                </a:extLst>
              </a:tr>
              <a:tr h="293877">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err="1">
                          <a:ln>
                            <a:noFill/>
                          </a:ln>
                          <a:solidFill>
                            <a:srgbClr val="005A8B"/>
                          </a:solidFill>
                          <a:effectLst/>
                          <a:latin typeface="Arial" panose="020B0604020202020204" pitchFamily="34" charset="0"/>
                          <a:ea typeface="ヒラギノ角ゴ Pro W3" panose="020B0300000000000000" pitchFamily="34" charset="-128"/>
                        </a:rPr>
                        <a:t>SerHacer</a:t>
                      </a:r>
                      <a:endParaRPr kumimoji="0" lang="en-US" altLang="en-US" sz="800" b="1"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Youth development</a:t>
                      </a:r>
                      <a:endParaRPr kumimoji="0" lang="en-US" altLang="en-US" sz="800" b="0"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5A8B"/>
                          </a:solidFill>
                          <a:effectLst/>
                          <a:latin typeface="Arial" panose="020B0604020202020204" pitchFamily="34" charset="0"/>
                          <a:ea typeface="ヒラギノ角ゴ Pro W3" panose="020B0300000000000000" pitchFamily="34" charset="-128"/>
                        </a:rPr>
                        <a:t>Competitive </a:t>
                      </a:r>
                      <a:endParaRPr kumimoji="0" lang="en-US" altLang="en-US" sz="800" b="0" i="0" u="none" strike="noStrike" cap="none" normalizeH="0" baseline="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Organizations or schools</a:t>
                      </a:r>
                      <a:endParaRPr kumimoji="0" lang="en-US" altLang="en-US" sz="800" b="0"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C8A34B"/>
                          </a:solidFill>
                          <a:effectLst/>
                          <a:latin typeface="Arial" panose="020B0604020202020204" pitchFamily="34" charset="0"/>
                          <a:ea typeface="ヒラギノ角ゴ Pro W3" panose="020B0300000000000000" pitchFamily="34" charset="-128"/>
                        </a:rPr>
                        <a:t>Instrumentality-public approach</a:t>
                      </a:r>
                      <a:endParaRPr kumimoji="0" lang="en-US" altLang="en-US" sz="800" b="1" i="0" u="none" strike="noStrike" cap="none" normalizeH="0" baseline="0" dirty="0">
                        <a:ln>
                          <a:noFill/>
                        </a:ln>
                        <a:solidFill>
                          <a:srgbClr val="C8A34B"/>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extLst>
                  <a:ext uri="{0D108BD9-81ED-4DB2-BD59-A6C34878D82A}">
                    <a16:rowId xmlns:a16="http://schemas.microsoft.com/office/drawing/2014/main" val="3016043241"/>
                  </a:ext>
                </a:extLst>
              </a:tr>
              <a:tr h="193680">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STARS Residencies</a:t>
                      </a:r>
                      <a:endParaRPr kumimoji="0" lang="en-US" altLang="en-US" sz="800" b="1"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Education</a:t>
                      </a:r>
                      <a:endParaRPr kumimoji="0" lang="en-US" altLang="en-US" sz="800" b="0"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First-come-first-reviewed</a:t>
                      </a:r>
                      <a:endParaRPr kumimoji="0" lang="en-US" altLang="en-US" sz="800" b="0"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5A8B"/>
                          </a:solidFill>
                          <a:effectLst/>
                          <a:latin typeface="Arial" panose="020B0604020202020204" pitchFamily="34" charset="0"/>
                          <a:ea typeface="ヒラギノ角ゴ Pro W3" panose="020B0300000000000000" pitchFamily="34" charset="-128"/>
                        </a:rPr>
                        <a:t>Schools</a:t>
                      </a:r>
                      <a:endParaRPr kumimoji="0" lang="en-US" altLang="en-US" sz="800" b="0" i="0" u="none" strike="noStrike" cap="none" normalizeH="0" baseline="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C8A34B"/>
                          </a:solidFill>
                          <a:effectLst/>
                          <a:latin typeface="Arial" panose="020B0604020202020204" pitchFamily="34" charset="0"/>
                          <a:ea typeface="ヒラギノ角ゴ Pro W3" panose="020B0300000000000000" pitchFamily="34" charset="-128"/>
                        </a:rPr>
                        <a:t>Instrumentality-public approach</a:t>
                      </a:r>
                      <a:endParaRPr kumimoji="0" lang="en-US" altLang="en-US" sz="800" b="1" i="0" u="none" strike="noStrike" cap="none" normalizeH="0" baseline="0" dirty="0">
                        <a:ln>
                          <a:noFill/>
                        </a:ln>
                        <a:solidFill>
                          <a:srgbClr val="C8A34B"/>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extLst>
                  <a:ext uri="{0D108BD9-81ED-4DB2-BD59-A6C34878D82A}">
                    <a16:rowId xmlns:a16="http://schemas.microsoft.com/office/drawing/2014/main" val="2763215066"/>
                  </a:ext>
                </a:extLst>
              </a:tr>
              <a:tr h="293877">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Traditional Arts Apprenticeships </a:t>
                      </a:r>
                      <a:endParaRPr kumimoji="0" lang="en-US" altLang="en-US" sz="800" b="1"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5A8B"/>
                          </a:solidFill>
                          <a:effectLst/>
                          <a:latin typeface="Arial" panose="020B0604020202020204" pitchFamily="34" charset="0"/>
                          <a:ea typeface="ヒラギノ角ゴ Pro W3" panose="020B0300000000000000" pitchFamily="34" charset="-128"/>
                        </a:rPr>
                        <a:t>Heritage</a:t>
                      </a:r>
                      <a:endParaRPr kumimoji="0" lang="en-US" altLang="en-US" sz="800" b="0" i="0" u="none" strike="noStrike" cap="none" normalizeH="0" baseline="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Competitive</a:t>
                      </a:r>
                      <a:endParaRPr kumimoji="0" lang="en-US" altLang="en-US" sz="800" b="0"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5A8B"/>
                          </a:solidFill>
                          <a:effectLst/>
                          <a:latin typeface="Arial" panose="020B0604020202020204" pitchFamily="34" charset="0"/>
                          <a:ea typeface="ヒラギノ角ゴ Pro W3" panose="020B0300000000000000" pitchFamily="34" charset="-128"/>
                        </a:rPr>
                        <a:t>Individuals</a:t>
                      </a:r>
                      <a:endParaRPr kumimoji="0" lang="en-US" altLang="en-US" sz="800" b="0" i="0" u="none" strike="noStrike" cap="none" normalizeH="0" baseline="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0070C0"/>
                          </a:solidFill>
                          <a:effectLst/>
                          <a:latin typeface="Arial" panose="020B0604020202020204" pitchFamily="34" charset="0"/>
                          <a:ea typeface="ヒラギノ角ゴ Pro W3" panose="020B0300000000000000" pitchFamily="34" charset="-128"/>
                        </a:rPr>
                        <a:t>Culture-centered public approach</a:t>
                      </a:r>
                      <a:endParaRPr kumimoji="0" lang="en-US" altLang="en-US" sz="800" b="1" i="0" u="none" strike="noStrike" cap="none" normalizeH="0" baseline="0" dirty="0">
                        <a:ln>
                          <a:noFill/>
                        </a:ln>
                        <a:solidFill>
                          <a:srgbClr val="0070C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extLst>
                  <a:ext uri="{0D108BD9-81ED-4DB2-BD59-A6C34878D82A}">
                    <a16:rowId xmlns:a16="http://schemas.microsoft.com/office/drawing/2014/main" val="2709513212"/>
                  </a:ext>
                </a:extLst>
              </a:tr>
              <a:tr h="293877">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err="1">
                          <a:ln>
                            <a:noFill/>
                          </a:ln>
                          <a:solidFill>
                            <a:srgbClr val="005A8B"/>
                          </a:solidFill>
                          <a:effectLst/>
                          <a:latin typeface="Arial" panose="020B0604020202020204" pitchFamily="34" charset="0"/>
                          <a:ea typeface="ヒラギノ角ゴ Pro W3" panose="020B0300000000000000" pitchFamily="34" charset="-128"/>
                        </a:rPr>
                        <a:t>YouthReach</a:t>
                      </a:r>
                      <a:endParaRPr kumimoji="0" lang="en-US" altLang="en-US" sz="800" b="1"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Youth development</a:t>
                      </a:r>
                      <a:endParaRPr kumimoji="0" lang="en-US" altLang="en-US" sz="800" b="0"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Competitive</a:t>
                      </a:r>
                      <a:endParaRPr kumimoji="0" lang="en-US" altLang="en-US" sz="800" b="0"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5A8B"/>
                          </a:solidFill>
                          <a:effectLst/>
                          <a:latin typeface="Arial" panose="020B0604020202020204" pitchFamily="34" charset="0"/>
                          <a:ea typeface="ヒラギノ角ゴ Pro W3" panose="020B0300000000000000" pitchFamily="34" charset="-128"/>
                        </a:rPr>
                        <a:t>Organizations</a:t>
                      </a:r>
                      <a:endParaRPr kumimoji="0" lang="en-US" altLang="en-US" sz="800" b="0" i="0" u="none" strike="noStrike" cap="none" normalizeH="0" baseline="0" dirty="0">
                        <a:ln>
                          <a:noFill/>
                        </a:ln>
                        <a:solidFill>
                          <a:srgbClr val="000000"/>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tc>
                  <a:txBody>
                    <a:bodyPr/>
                    <a:lstStyle>
                      <a:lvl1pPr defTabSz="457200">
                        <a:spcBef>
                          <a:spcPct val="20000"/>
                        </a:spcBef>
                        <a:buClr>
                          <a:srgbClr val="005389"/>
                        </a:buClr>
                        <a:buFont typeface="Lucida Grande" panose="020B0600040502020204" pitchFamily="34" charset="0"/>
                        <a:defRPr>
                          <a:solidFill>
                            <a:srgbClr val="005A8B"/>
                          </a:solidFill>
                          <a:latin typeface="Arial" panose="020B0604020202020204" pitchFamily="34" charset="0"/>
                          <a:ea typeface="ヒラギノ角ゴ Pro W3" panose="020B0300000000000000" pitchFamily="34" charset="-128"/>
                        </a:defRPr>
                      </a:lvl1pPr>
                      <a:lvl2pPr marL="742950" indent="-28575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2pPr>
                      <a:lvl3pPr marL="1143000" indent="-228600" defTabSz="457200">
                        <a:spcBef>
                          <a:spcPct val="20000"/>
                        </a:spcBef>
                        <a:buClr>
                          <a:srgbClr val="005389"/>
                        </a:buClr>
                        <a:buSzPct val="75000"/>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3pPr>
                      <a:lvl4pPr marL="1600200" indent="-228600" defTabSz="457200">
                        <a:spcBef>
                          <a:spcPct val="20000"/>
                        </a:spcBef>
                        <a:buClr>
                          <a:srgbClr val="005389"/>
                        </a:buClr>
                        <a:buFont typeface="Lucida Grande" panose="020B0600040502020204" pitchFamily="34" charset="0"/>
                        <a:defRPr sz="1600">
                          <a:solidFill>
                            <a:srgbClr val="005A8B"/>
                          </a:solidFill>
                          <a:latin typeface="Arial" panose="020B0604020202020204" pitchFamily="34" charset="0"/>
                          <a:ea typeface="ヒラギノ角ゴ Pro W3" panose="020B0300000000000000" pitchFamily="34" charset="-128"/>
                        </a:defRPr>
                      </a:lvl4pPr>
                      <a:lvl5pPr marL="2057400" indent="-228600" defTabSz="457200">
                        <a:spcBef>
                          <a:spcPct val="20000"/>
                        </a:spcBef>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5pPr>
                      <a:lvl6pPr marL="25146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6pPr>
                      <a:lvl7pPr marL="29718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7pPr>
                      <a:lvl8pPr marL="34290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8pPr>
                      <a:lvl9pPr marL="3886200" indent="-228600" defTabSz="457200" eaLnBrk="0" fontAlgn="base" hangingPunct="0">
                        <a:spcBef>
                          <a:spcPct val="20000"/>
                        </a:spcBef>
                        <a:spcAft>
                          <a:spcPct val="0"/>
                        </a:spcAft>
                        <a:buClr>
                          <a:srgbClr val="005389"/>
                        </a:buClr>
                        <a:buFont typeface="Lucida Grande" panose="020B0600040502020204" pitchFamily="34" charset="0"/>
                        <a:defRPr sz="1600">
                          <a:solidFill>
                            <a:srgbClr val="005A8B"/>
                          </a:solidFill>
                          <a:latin typeface="Arial Bold" pitchFamily="36" charset="-52"/>
                          <a:ea typeface="ヒラギノ角ゴ Pro W3" panose="020B0300000000000000"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C8A34B"/>
                          </a:solidFill>
                          <a:effectLst/>
                          <a:latin typeface="Arial" panose="020B0604020202020204" pitchFamily="34" charset="0"/>
                          <a:ea typeface="ヒラギノ角ゴ Pro W3" panose="020B0300000000000000" pitchFamily="34" charset="-128"/>
                        </a:rPr>
                        <a:t>Instrumentality-public approach</a:t>
                      </a:r>
                      <a:endParaRPr kumimoji="0" lang="en-US" altLang="en-US" sz="800" b="1" i="0" u="none" strike="noStrike" cap="none" normalizeH="0" baseline="0" dirty="0">
                        <a:ln>
                          <a:noFill/>
                        </a:ln>
                        <a:solidFill>
                          <a:srgbClr val="C8A34B"/>
                        </a:solidFill>
                        <a:effectLst/>
                        <a:latin typeface="Times New Roman" panose="02020603050405020304" pitchFamily="18" charset="0"/>
                        <a:ea typeface="ヒラギノ角ゴ Pro W3" panose="020B0300000000000000" pitchFamily="34" charset="-128"/>
                        <a:cs typeface="Times New Roman" panose="02020603050405020304" pitchFamily="18" charset="0"/>
                      </a:endParaRPr>
                    </a:p>
                  </a:txBody>
                  <a:tcPr marL="32971" marR="32971" marT="32969" marB="3296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CE7"/>
                    </a:solidFill>
                  </a:tcPr>
                </a:tc>
                <a:extLst>
                  <a:ext uri="{0D108BD9-81ED-4DB2-BD59-A6C34878D82A}">
                    <a16:rowId xmlns:a16="http://schemas.microsoft.com/office/drawing/2014/main" val="2343848877"/>
                  </a:ext>
                </a:extLst>
              </a:tr>
            </a:tbl>
          </a:graphicData>
        </a:graphic>
      </p:graphicFrame>
      <p:sp>
        <p:nvSpPr>
          <p:cNvPr id="15" name="TextBox 14">
            <a:extLst>
              <a:ext uri="{FF2B5EF4-FFF2-40B4-BE49-F238E27FC236}">
                <a16:creationId xmlns:a16="http://schemas.microsoft.com/office/drawing/2014/main" id="{A69A01FF-6530-B142-AA78-E82734B4DA23}"/>
              </a:ext>
            </a:extLst>
          </p:cNvPr>
          <p:cNvSpPr txBox="1"/>
          <p:nvPr/>
        </p:nvSpPr>
        <p:spPr>
          <a:xfrm>
            <a:off x="1372300" y="804097"/>
            <a:ext cx="6399398" cy="274627"/>
          </a:xfrm>
          <a:prstGeom prst="rect">
            <a:avLst/>
          </a:prstGeom>
          <a:noFill/>
        </p:spPr>
        <p:txBody>
          <a:bodyPr wrap="square" rtlCol="0">
            <a:spAutoFit/>
          </a:bodyPr>
          <a:lstStyle/>
          <a:p>
            <a:r>
              <a:rPr lang="en-US" sz="1200" b="1" dirty="0"/>
              <a:t>Types of Grant Programs Defined by the Cultural Policy Typology of Principled Value</a:t>
            </a:r>
            <a:r>
              <a:rPr lang="en-US" sz="1200" dirty="0">
                <a:effectLst/>
              </a:rPr>
              <a:t> </a:t>
            </a:r>
            <a:endParaRPr lang="en-US" sz="1200" dirty="0"/>
          </a:p>
        </p:txBody>
      </p:sp>
    </p:spTree>
    <p:extLst>
      <p:ext uri="{BB962C8B-B14F-4D97-AF65-F5344CB8AC3E}">
        <p14:creationId xmlns:p14="http://schemas.microsoft.com/office/powerpoint/2010/main" val="447544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2">
            <a:extLst>
              <a:ext uri="{FF2B5EF4-FFF2-40B4-BE49-F238E27FC236}">
                <a16:creationId xmlns:a16="http://schemas.microsoft.com/office/drawing/2014/main" id="{060D4DBC-B330-AD4C-9183-644DB4D2ACF6}"/>
              </a:ext>
            </a:extLst>
          </p:cNvPr>
          <p:cNvSpPr>
            <a:spLocks noGrp="1"/>
          </p:cNvSpPr>
          <p:nvPr>
            <p:ph type="body" sz="quarter" idx="14"/>
          </p:nvPr>
        </p:nvSpPr>
        <p:spPr bwMode="auto">
          <a:xfrm>
            <a:off x="2175164" y="228600"/>
            <a:ext cx="6741825"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2400" dirty="0">
                <a:ea typeface="ＭＳ Ｐゴシック" panose="020B0600070205080204" pitchFamily="34" charset="-128"/>
              </a:rPr>
              <a:t>Findings (continued)</a:t>
            </a:r>
          </a:p>
        </p:txBody>
      </p:sp>
      <p:sp>
        <p:nvSpPr>
          <p:cNvPr id="5" name="Slide Number Placeholder 4">
            <a:extLst>
              <a:ext uri="{FF2B5EF4-FFF2-40B4-BE49-F238E27FC236}">
                <a16:creationId xmlns:a16="http://schemas.microsoft.com/office/drawing/2014/main" id="{583EDA72-9B0C-2C4E-AE7F-76D8AC587AEC}"/>
              </a:ext>
            </a:extLst>
          </p:cNvPr>
          <p:cNvSpPr>
            <a:spLocks noGrp="1"/>
          </p:cNvSpPr>
          <p:nvPr>
            <p:ph type="sldNum" sz="quarter" idx="16"/>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9C350E3-5817-0C4E-A65E-40D013C64BB1}" type="slidenum">
              <a:rPr lang="en-US" altLang="en-US" sz="1200">
                <a:solidFill>
                  <a:srgbClr val="898989"/>
                </a:solidFill>
              </a:rPr>
              <a:pPr eaLnBrk="1" hangingPunct="1"/>
              <a:t>12</a:t>
            </a:fld>
            <a:endParaRPr lang="en-US" altLang="en-US" sz="1200">
              <a:solidFill>
                <a:srgbClr val="898989"/>
              </a:solidFill>
            </a:endParaRPr>
          </a:p>
        </p:txBody>
      </p:sp>
      <p:pic>
        <p:nvPicPr>
          <p:cNvPr id="6" name="Picture 5" descr="Chart, bar chart&#10;&#10;Description automatically generated">
            <a:extLst>
              <a:ext uri="{FF2B5EF4-FFF2-40B4-BE49-F238E27FC236}">
                <a16:creationId xmlns:a16="http://schemas.microsoft.com/office/drawing/2014/main" id="{ECCC9872-1FB8-4241-A946-1A3A1F7C2EB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600200" y="1531469"/>
            <a:ext cx="5943600" cy="2983230"/>
          </a:xfrm>
          <a:prstGeom prst="rect">
            <a:avLst/>
          </a:prstGeom>
        </p:spPr>
      </p:pic>
      <p:sp>
        <p:nvSpPr>
          <p:cNvPr id="2" name="TextBox 1">
            <a:extLst>
              <a:ext uri="{FF2B5EF4-FFF2-40B4-BE49-F238E27FC236}">
                <a16:creationId xmlns:a16="http://schemas.microsoft.com/office/drawing/2014/main" id="{31F4D0E2-7695-AB45-B5F4-25ACD0858BC0}"/>
              </a:ext>
            </a:extLst>
          </p:cNvPr>
          <p:cNvSpPr txBox="1"/>
          <p:nvPr/>
        </p:nvSpPr>
        <p:spPr>
          <a:xfrm>
            <a:off x="2786896" y="1162137"/>
            <a:ext cx="3570208" cy="369332"/>
          </a:xfrm>
          <a:prstGeom prst="rect">
            <a:avLst/>
          </a:prstGeom>
          <a:noFill/>
        </p:spPr>
        <p:txBody>
          <a:bodyPr wrap="none" rtlCol="0">
            <a:spAutoFit/>
          </a:bodyPr>
          <a:lstStyle/>
          <a:p>
            <a:r>
              <a:rPr lang="en-US" sz="1800" b="1" dirty="0"/>
              <a:t>Policy Orientations of the MCC</a:t>
            </a:r>
            <a:endParaRPr lang="en-US" sz="1800" dirty="0"/>
          </a:p>
        </p:txBody>
      </p:sp>
    </p:spTree>
    <p:extLst>
      <p:ext uri="{BB962C8B-B14F-4D97-AF65-F5344CB8AC3E}">
        <p14:creationId xmlns:p14="http://schemas.microsoft.com/office/powerpoint/2010/main" val="683090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Placeholder 1">
            <a:extLst>
              <a:ext uri="{FF2B5EF4-FFF2-40B4-BE49-F238E27FC236}">
                <a16:creationId xmlns:a16="http://schemas.microsoft.com/office/drawing/2014/main" id="{F0E21F50-3401-6942-8AE9-3311B9D5E476}"/>
              </a:ext>
            </a:extLst>
          </p:cNvPr>
          <p:cNvSpPr>
            <a:spLocks noGrp="1"/>
          </p:cNvSpPr>
          <p:nvPr>
            <p:ph type="body" sz="quarter" idx="12"/>
          </p:nvPr>
        </p:nvSpPr>
        <p:spPr bwMode="auto">
          <a:xfrm>
            <a:off x="501650" y="1021976"/>
            <a:ext cx="8315325" cy="36928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a:t>The MCC’s policy goals are rather broadly defined </a:t>
            </a:r>
          </a:p>
          <a:p>
            <a:pPr>
              <a:spcBef>
                <a:spcPct val="0"/>
              </a:spcBef>
            </a:pPr>
            <a:endParaRPr lang="en-US" altLang="en-US" dirty="0">
              <a:ea typeface="ＭＳ Ｐゴシック" panose="020B0600070205080204" pitchFamily="34" charset="-128"/>
            </a:endParaRPr>
          </a:p>
          <a:p>
            <a:pPr>
              <a:spcBef>
                <a:spcPct val="0"/>
              </a:spcBef>
            </a:pPr>
            <a:r>
              <a:rPr lang="en-US" dirty="0"/>
              <a:t>The MCC was gradually moving away from instrumentality-neoliberalism</a:t>
            </a:r>
          </a:p>
          <a:p>
            <a:pPr>
              <a:spcBef>
                <a:spcPct val="0"/>
              </a:spcBef>
            </a:pPr>
            <a:endParaRPr lang="en-US" altLang="en-US" dirty="0">
              <a:ea typeface="ＭＳ Ｐゴシック" panose="020B0600070205080204" pitchFamily="34" charset="-128"/>
            </a:endParaRPr>
          </a:p>
          <a:p>
            <a:pPr>
              <a:spcBef>
                <a:spcPct val="0"/>
              </a:spcBef>
            </a:pPr>
            <a:r>
              <a:rPr lang="en-US" altLang="en-US" dirty="0">
                <a:ea typeface="ＭＳ Ｐゴシック" panose="020B0600070205080204" pitchFamily="34" charset="-128"/>
              </a:rPr>
              <a:t>This policy shift may be </a:t>
            </a:r>
            <a:r>
              <a:rPr lang="en-US" dirty="0"/>
              <a:t>a natural progression in the field as scholars have become more critical of the neoliberal policy of the government (McLean, 2014; </a:t>
            </a:r>
            <a:r>
              <a:rPr lang="en-US" dirty="0" err="1"/>
              <a:t>Tochterman</a:t>
            </a:r>
            <a:r>
              <a:rPr lang="en-US" dirty="0"/>
              <a:t>, 2012; Zimmerman, 2008) </a:t>
            </a:r>
          </a:p>
          <a:p>
            <a:pPr>
              <a:spcBef>
                <a:spcPct val="0"/>
              </a:spcBef>
            </a:pPr>
            <a:endParaRPr lang="en-US" altLang="en-US" dirty="0">
              <a:ea typeface="ＭＳ Ｐゴシック" panose="020B0600070205080204" pitchFamily="34" charset="-128"/>
            </a:endParaRPr>
          </a:p>
          <a:p>
            <a:pPr>
              <a:spcBef>
                <a:spcPct val="0"/>
              </a:spcBef>
            </a:pPr>
            <a:r>
              <a:rPr lang="en-US" dirty="0"/>
              <a:t>The typology could be a very useful tool to help organizations to communicate their worth to public and private funders, the public, and other stakeholders in the community </a:t>
            </a:r>
            <a:endParaRPr lang="en-US" altLang="en-US" dirty="0">
              <a:ea typeface="ＭＳ Ｐゴシック" panose="020B0600070205080204" pitchFamily="34" charset="-128"/>
            </a:endParaRPr>
          </a:p>
        </p:txBody>
      </p:sp>
      <p:sp>
        <p:nvSpPr>
          <p:cNvPr id="10242" name="Text Placeholder 2">
            <a:extLst>
              <a:ext uri="{FF2B5EF4-FFF2-40B4-BE49-F238E27FC236}">
                <a16:creationId xmlns:a16="http://schemas.microsoft.com/office/drawing/2014/main" id="{060D4DBC-B330-AD4C-9183-644DB4D2ACF6}"/>
              </a:ext>
            </a:extLst>
          </p:cNvPr>
          <p:cNvSpPr>
            <a:spLocks noGrp="1"/>
          </p:cNvSpPr>
          <p:nvPr>
            <p:ph type="body" sz="quarter" idx="14"/>
          </p:nvPr>
        </p:nvSpPr>
        <p:spPr bwMode="auto">
          <a:xfrm>
            <a:off x="2175164" y="228600"/>
            <a:ext cx="6741825"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2400" dirty="0">
                <a:ea typeface="ＭＳ Ｐゴシック" panose="020B0600070205080204" pitchFamily="34" charset="-128"/>
              </a:rPr>
              <a:t>Discussion</a:t>
            </a:r>
          </a:p>
        </p:txBody>
      </p:sp>
      <p:sp>
        <p:nvSpPr>
          <p:cNvPr id="5" name="Slide Number Placeholder 4">
            <a:extLst>
              <a:ext uri="{FF2B5EF4-FFF2-40B4-BE49-F238E27FC236}">
                <a16:creationId xmlns:a16="http://schemas.microsoft.com/office/drawing/2014/main" id="{583EDA72-9B0C-2C4E-AE7F-76D8AC587AEC}"/>
              </a:ext>
            </a:extLst>
          </p:cNvPr>
          <p:cNvSpPr>
            <a:spLocks noGrp="1"/>
          </p:cNvSpPr>
          <p:nvPr>
            <p:ph type="sldNum" sz="quarter" idx="16"/>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9C350E3-5817-0C4E-A65E-40D013C64BB1}" type="slidenum">
              <a:rPr lang="en-US" altLang="en-US" sz="1200">
                <a:solidFill>
                  <a:srgbClr val="898989"/>
                </a:solidFill>
              </a:rPr>
              <a:pPr eaLnBrk="1" hangingPunct="1"/>
              <a:t>13</a:t>
            </a:fld>
            <a:endParaRPr lang="en-US" altLang="en-US" sz="1200">
              <a:solidFill>
                <a:srgbClr val="898989"/>
              </a:solidFill>
            </a:endParaRPr>
          </a:p>
        </p:txBody>
      </p:sp>
    </p:spTree>
    <p:extLst>
      <p:ext uri="{BB962C8B-B14F-4D97-AF65-F5344CB8AC3E}">
        <p14:creationId xmlns:p14="http://schemas.microsoft.com/office/powerpoint/2010/main" val="1890843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780BCD1-CBB1-C54E-A40C-28C08FE2CF9D}"/>
              </a:ext>
            </a:extLst>
          </p:cNvPr>
          <p:cNvSpPr>
            <a:spLocks noGrp="1"/>
          </p:cNvSpPr>
          <p:nvPr>
            <p:ph type="body" sz="quarter" idx="12"/>
          </p:nvPr>
        </p:nvSpPr>
        <p:spPr>
          <a:xfrm>
            <a:off x="501792" y="1828800"/>
            <a:ext cx="8315553" cy="2886075"/>
          </a:xfrm>
        </p:spPr>
        <p:txBody>
          <a:bodyPr/>
          <a:lstStyle/>
          <a:p>
            <a:r>
              <a:rPr lang="en-US" dirty="0"/>
              <a:t>The MCC’s policies could be categorized into the instrumentality-neoliberal, the instrumentality-public, and the culture-centered public approaches</a:t>
            </a:r>
          </a:p>
          <a:p>
            <a:endParaRPr lang="en-US" dirty="0"/>
          </a:p>
          <a:p>
            <a:r>
              <a:rPr lang="en-US" dirty="0"/>
              <a:t>The Cultural Policy Typology of Principled Value can help advance the knowledge of cultural policy decision making at all governmental levels</a:t>
            </a:r>
          </a:p>
          <a:p>
            <a:endParaRPr lang="en-US" dirty="0"/>
          </a:p>
        </p:txBody>
      </p:sp>
      <p:sp>
        <p:nvSpPr>
          <p:cNvPr id="3" name="Text Placeholder 2">
            <a:extLst>
              <a:ext uri="{FF2B5EF4-FFF2-40B4-BE49-F238E27FC236}">
                <a16:creationId xmlns:a16="http://schemas.microsoft.com/office/drawing/2014/main" id="{D33E2A82-F4C1-5A41-852D-554E02855A54}"/>
              </a:ext>
            </a:extLst>
          </p:cNvPr>
          <p:cNvSpPr>
            <a:spLocks noGrp="1"/>
          </p:cNvSpPr>
          <p:nvPr>
            <p:ph type="body" sz="quarter" idx="14"/>
          </p:nvPr>
        </p:nvSpPr>
        <p:spPr>
          <a:xfrm>
            <a:off x="6176711" y="228989"/>
            <a:ext cx="2740741" cy="398540"/>
          </a:xfrm>
        </p:spPr>
        <p:txBody>
          <a:bodyPr/>
          <a:lstStyle/>
          <a:p>
            <a:r>
              <a:rPr lang="en-US" sz="2400" dirty="0"/>
              <a:t>Conclusion</a:t>
            </a:r>
          </a:p>
        </p:txBody>
      </p:sp>
      <p:sp>
        <p:nvSpPr>
          <p:cNvPr id="5" name="Slide Number Placeholder 4">
            <a:extLst>
              <a:ext uri="{FF2B5EF4-FFF2-40B4-BE49-F238E27FC236}">
                <a16:creationId xmlns:a16="http://schemas.microsoft.com/office/drawing/2014/main" id="{4F2B245A-19F9-A545-8076-EDCB869C8EFE}"/>
              </a:ext>
            </a:extLst>
          </p:cNvPr>
          <p:cNvSpPr>
            <a:spLocks noGrp="1"/>
          </p:cNvSpPr>
          <p:nvPr>
            <p:ph type="sldNum" sz="quarter" idx="16"/>
          </p:nvPr>
        </p:nvSpPr>
        <p:spPr/>
        <p:txBody>
          <a:bodyPr/>
          <a:lstStyle/>
          <a:p>
            <a:fld id="{6AC6EBEE-8483-7040-B5ED-E07ADBC320CA}" type="slidenum">
              <a:rPr lang="en-US" altLang="en-US" smtClean="0"/>
              <a:pPr/>
              <a:t>14</a:t>
            </a:fld>
            <a:endParaRPr lang="en-US" altLang="en-US"/>
          </a:p>
        </p:txBody>
      </p:sp>
    </p:spTree>
    <p:extLst>
      <p:ext uri="{BB962C8B-B14F-4D97-AF65-F5344CB8AC3E}">
        <p14:creationId xmlns:p14="http://schemas.microsoft.com/office/powerpoint/2010/main" val="3675699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Placeholder 2">
            <a:extLst>
              <a:ext uri="{FF2B5EF4-FFF2-40B4-BE49-F238E27FC236}">
                <a16:creationId xmlns:a16="http://schemas.microsoft.com/office/drawing/2014/main" id="{6D356FBF-7E7D-5840-A068-9228839B6246}"/>
              </a:ext>
            </a:extLst>
          </p:cNvPr>
          <p:cNvSpPr>
            <a:spLocks noGrp="1"/>
          </p:cNvSpPr>
          <p:nvPr>
            <p:ph type="body" sz="quarter" idx="12"/>
          </p:nvPr>
        </p:nvSpPr>
        <p:spPr bwMode="auto">
          <a:xfrm>
            <a:off x="4904509" y="1484168"/>
            <a:ext cx="3736975" cy="310168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pPr>
            <a:r>
              <a:rPr lang="en-US" altLang="en-US" dirty="0">
                <a:latin typeface="Arial" panose="020B0604020202020204" pitchFamily="34" charset="0"/>
                <a:ea typeface="ＭＳ Ｐゴシック" panose="020B0600070205080204" pitchFamily="34" charset="-128"/>
                <a:cs typeface="Arial" panose="020B0604020202020204" pitchFamily="34" charset="0"/>
              </a:rPr>
              <a:t>Thank You!</a:t>
            </a:r>
          </a:p>
          <a:p>
            <a:pPr eaLnBrk="1" hangingPunct="1">
              <a:spcBef>
                <a:spcPct val="0"/>
              </a:spcBef>
            </a:pPr>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pPr>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pPr>
            <a:endParaRPr lang="en-US" altLang="en-US" sz="2000"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pPr>
            <a:r>
              <a:rPr lang="en-US" altLang="en-US" sz="1400" b="0" dirty="0">
                <a:latin typeface="Arial" panose="020B0604020202020204" pitchFamily="34" charset="0"/>
                <a:ea typeface="ＭＳ Ｐゴシック" panose="020B0600070205080204" pitchFamily="34" charset="-128"/>
                <a:cs typeface="Arial" panose="020B0604020202020204" pitchFamily="34" charset="0"/>
              </a:rPr>
              <a:t>hw2918@nyu.edu</a:t>
            </a:r>
          </a:p>
          <a:p>
            <a:pPr eaLnBrk="1" hangingPunct="1">
              <a:spcBef>
                <a:spcPct val="0"/>
              </a:spcBef>
            </a:pPr>
            <a:r>
              <a:rPr lang="en-US" altLang="en-US" sz="1400" b="0" dirty="0" err="1">
                <a:latin typeface="Arial" panose="020B0604020202020204" pitchFamily="34" charset="0"/>
                <a:ea typeface="ＭＳ Ｐゴシック" panose="020B0600070205080204" pitchFamily="34" charset="-128"/>
                <a:cs typeface="Arial" panose="020B0604020202020204" pitchFamily="34" charset="0"/>
              </a:rPr>
              <a:t>hsinching.wu@gmail.com</a:t>
            </a:r>
            <a:endParaRPr lang="en-US" altLang="en-US" sz="1400" b="0"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pPr>
            <a:endParaRPr lang="en-US" altLang="en-US" sz="1400" b="0"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pic>
        <p:nvPicPr>
          <p:cNvPr id="4" name="Content Placeholder 3">
            <a:extLst>
              <a:ext uri="{FF2B5EF4-FFF2-40B4-BE49-F238E27FC236}">
                <a16:creationId xmlns:a16="http://schemas.microsoft.com/office/drawing/2014/main" id="{5A7FBEA7-C8D8-8747-8D51-BBA9AE6BEE63}"/>
              </a:ext>
            </a:extLst>
          </p:cNvPr>
          <p:cNvPicPr>
            <a:picLocks noGrp="1" noChangeAspect="1"/>
          </p:cNvPicPr>
          <p:nvPr>
            <p:ph idx="11"/>
          </p:nvPr>
        </p:nvPicPr>
        <p:blipFill>
          <a:blip r:embed="rId3"/>
          <a:stretch>
            <a:fillRect/>
          </a:stretch>
        </p:blipFill>
        <p:spPr>
          <a:xfrm>
            <a:off x="1330036" y="1484168"/>
            <a:ext cx="2175163" cy="2175163"/>
          </a:xfrm>
        </p:spPr>
      </p:pic>
      <p:sp>
        <p:nvSpPr>
          <p:cNvPr id="5" name="TextBox 4">
            <a:extLst>
              <a:ext uri="{FF2B5EF4-FFF2-40B4-BE49-F238E27FC236}">
                <a16:creationId xmlns:a16="http://schemas.microsoft.com/office/drawing/2014/main" id="{854420BC-BEED-B345-A342-841C4C98FBD6}"/>
              </a:ext>
            </a:extLst>
          </p:cNvPr>
          <p:cNvSpPr txBox="1"/>
          <p:nvPr/>
        </p:nvSpPr>
        <p:spPr>
          <a:xfrm>
            <a:off x="1260761" y="3865418"/>
            <a:ext cx="2382983" cy="276999"/>
          </a:xfrm>
          <a:prstGeom prst="rect">
            <a:avLst/>
          </a:prstGeom>
          <a:noFill/>
        </p:spPr>
        <p:txBody>
          <a:bodyPr wrap="square" rtlCol="0">
            <a:spAutoFit/>
          </a:bodyPr>
          <a:lstStyle/>
          <a:p>
            <a:r>
              <a:rPr lang="en-US" sz="1200" dirty="0">
                <a:solidFill>
                  <a:schemeClr val="bg1"/>
                </a:solidFill>
              </a:rPr>
              <a:t>Scan to view my LinkedIn profile</a:t>
            </a:r>
          </a:p>
        </p:txBody>
      </p:sp>
    </p:spTree>
    <p:extLst>
      <p:ext uri="{BB962C8B-B14F-4D97-AF65-F5344CB8AC3E}">
        <p14:creationId xmlns:p14="http://schemas.microsoft.com/office/powerpoint/2010/main" val="1162511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A5DE651-C586-F445-A345-83F042046CFB}"/>
              </a:ext>
            </a:extLst>
          </p:cNvPr>
          <p:cNvSpPr>
            <a:spLocks noGrp="1"/>
          </p:cNvSpPr>
          <p:nvPr>
            <p:ph type="body" sz="quarter" idx="12"/>
          </p:nvPr>
        </p:nvSpPr>
        <p:spPr>
          <a:xfrm>
            <a:off x="501792" y="1020417"/>
            <a:ext cx="8315553" cy="3894093"/>
          </a:xfrm>
        </p:spPr>
        <p:txBody>
          <a:bodyPr/>
          <a:lstStyle/>
          <a:p>
            <a:r>
              <a:rPr lang="en-US" sz="800" dirty="0">
                <a:latin typeface="+mj-lt"/>
              </a:rPr>
              <a:t>DiMaggio, P. (1987). Can culture survive the marketplace? In P. DiMaggio (Ed.), </a:t>
            </a:r>
            <a:r>
              <a:rPr lang="en-US" sz="800" i="1" dirty="0">
                <a:latin typeface="+mj-lt"/>
              </a:rPr>
              <a:t>Nonprofit enterprise in the arts: Studies in mission and constraint</a:t>
            </a:r>
            <a:r>
              <a:rPr lang="en-US" sz="800" dirty="0">
                <a:latin typeface="+mj-lt"/>
              </a:rPr>
              <a:t> (pp. 67-92). Cary, NC: Oxford University Press.</a:t>
            </a:r>
          </a:p>
          <a:p>
            <a:pPr>
              <a:spcBef>
                <a:spcPct val="0"/>
              </a:spcBef>
            </a:pPr>
            <a:endParaRPr lang="en-US" sz="800" b="0" dirty="0">
              <a:latin typeface="+mj-lt"/>
            </a:endParaRPr>
          </a:p>
          <a:p>
            <a:r>
              <a:rPr lang="en-US" sz="800" dirty="0" err="1">
                <a:latin typeface="+mj-lt"/>
              </a:rPr>
              <a:t>Kellow</a:t>
            </a:r>
            <a:r>
              <a:rPr lang="en-US" sz="800" dirty="0">
                <a:latin typeface="+mj-lt"/>
              </a:rPr>
              <a:t>, A. (1988). Promoting elegance in policy theory: Simplifying </a:t>
            </a:r>
            <a:r>
              <a:rPr lang="en-US" sz="800" dirty="0" err="1">
                <a:latin typeface="+mj-lt"/>
              </a:rPr>
              <a:t>Lowi’s</a:t>
            </a:r>
            <a:r>
              <a:rPr lang="en-US" sz="800" dirty="0">
                <a:latin typeface="+mj-lt"/>
              </a:rPr>
              <a:t> arenas of power. </a:t>
            </a:r>
            <a:r>
              <a:rPr lang="en-US" sz="800" i="1" dirty="0">
                <a:latin typeface="+mj-lt"/>
              </a:rPr>
              <a:t>Policy Studies Journal</a:t>
            </a:r>
            <a:r>
              <a:rPr lang="en-US" sz="800" dirty="0">
                <a:latin typeface="+mj-lt"/>
              </a:rPr>
              <a:t>, 16 (summer), 713-723. https://</a:t>
            </a:r>
            <a:r>
              <a:rPr lang="en-US" sz="800" dirty="0" err="1">
                <a:latin typeface="+mj-lt"/>
              </a:rPr>
              <a:t>doi.org</a:t>
            </a:r>
            <a:r>
              <a:rPr lang="en-US" sz="800" dirty="0">
                <a:latin typeface="+mj-lt"/>
              </a:rPr>
              <a:t>/10.1111/j.1541-0072.1988.tb00680.x</a:t>
            </a:r>
          </a:p>
          <a:p>
            <a:pPr>
              <a:spcBef>
                <a:spcPct val="0"/>
              </a:spcBef>
            </a:pPr>
            <a:endParaRPr lang="en-US" sz="800" b="0" dirty="0">
              <a:latin typeface="+mj-lt"/>
            </a:endParaRPr>
          </a:p>
          <a:p>
            <a:r>
              <a:rPr lang="en-US" sz="800" dirty="0" err="1">
                <a:latin typeface="+mj-lt"/>
              </a:rPr>
              <a:t>Lowi</a:t>
            </a:r>
            <a:r>
              <a:rPr lang="en-US" sz="800" dirty="0">
                <a:latin typeface="+mj-lt"/>
              </a:rPr>
              <a:t>, T. (1964). American business, public policy, case studies, and political theory. </a:t>
            </a:r>
            <a:r>
              <a:rPr lang="en-US" sz="800" i="1" dirty="0">
                <a:latin typeface="+mj-lt"/>
              </a:rPr>
              <a:t>World Politics</a:t>
            </a:r>
            <a:r>
              <a:rPr lang="en-US" sz="800" dirty="0">
                <a:latin typeface="+mj-lt"/>
              </a:rPr>
              <a:t>, 16, 687-691. https://</a:t>
            </a:r>
            <a:r>
              <a:rPr lang="en-US" sz="800" dirty="0" err="1">
                <a:latin typeface="+mj-lt"/>
              </a:rPr>
              <a:t>doi.org</a:t>
            </a:r>
            <a:r>
              <a:rPr lang="en-US" sz="800" dirty="0">
                <a:latin typeface="+mj-lt"/>
              </a:rPr>
              <a:t>/10.2307/2009452</a:t>
            </a:r>
          </a:p>
          <a:p>
            <a:endParaRPr lang="en-US" sz="800" dirty="0">
              <a:latin typeface="+mj-lt"/>
            </a:endParaRPr>
          </a:p>
          <a:p>
            <a:r>
              <a:rPr lang="en-US" sz="800" dirty="0" err="1">
                <a:latin typeface="+mj-lt"/>
              </a:rPr>
              <a:t>Lowi</a:t>
            </a:r>
            <a:r>
              <a:rPr lang="en-US" sz="800" dirty="0">
                <a:latin typeface="+mj-lt"/>
              </a:rPr>
              <a:t>, T. (1972). Four systems of policy, politics, and choice. </a:t>
            </a:r>
            <a:r>
              <a:rPr lang="en-US" sz="800" i="1" dirty="0">
                <a:latin typeface="+mj-lt"/>
              </a:rPr>
              <a:t>Public Administration Review</a:t>
            </a:r>
            <a:r>
              <a:rPr lang="en-US" sz="800" dirty="0">
                <a:latin typeface="+mj-lt"/>
              </a:rPr>
              <a:t>, 33, 298-310. http://</a:t>
            </a:r>
            <a:r>
              <a:rPr lang="en-US" sz="800" dirty="0" err="1">
                <a:latin typeface="+mj-lt"/>
              </a:rPr>
              <a:t>doi.org</a:t>
            </a:r>
            <a:r>
              <a:rPr lang="en-US" sz="800" dirty="0">
                <a:latin typeface="+mj-lt"/>
              </a:rPr>
              <a:t>/10.2307/974990</a:t>
            </a:r>
          </a:p>
          <a:p>
            <a:pPr indent="0">
              <a:spcBef>
                <a:spcPct val="0"/>
              </a:spcBef>
            </a:pPr>
            <a:endParaRPr lang="en-US" sz="800" b="0" dirty="0">
              <a:latin typeface="+mj-lt"/>
              <a:cs typeface="Calibri" panose="020F0502020204030204" pitchFamily="34" charset="0"/>
            </a:endParaRPr>
          </a:p>
          <a:p>
            <a:r>
              <a:rPr lang="en-US" sz="800" dirty="0" err="1">
                <a:latin typeface="+mj-lt"/>
              </a:rPr>
              <a:t>Markusen</a:t>
            </a:r>
            <a:r>
              <a:rPr lang="en-US" sz="800" dirty="0">
                <a:latin typeface="+mj-lt"/>
              </a:rPr>
              <a:t>, A. &amp; </a:t>
            </a:r>
            <a:r>
              <a:rPr lang="en-US" sz="800" dirty="0" err="1">
                <a:latin typeface="+mj-lt"/>
              </a:rPr>
              <a:t>Gadwa</a:t>
            </a:r>
            <a:r>
              <a:rPr lang="en-US" sz="800" dirty="0">
                <a:latin typeface="+mj-lt"/>
              </a:rPr>
              <a:t>, A. (2010). </a:t>
            </a:r>
            <a:r>
              <a:rPr lang="en-US" sz="800" i="1" dirty="0">
                <a:latin typeface="+mj-lt"/>
              </a:rPr>
              <a:t>Creative placemaking: Executive summary</a:t>
            </a:r>
            <a:r>
              <a:rPr lang="en-US" sz="800" dirty="0">
                <a:latin typeface="+mj-lt"/>
              </a:rPr>
              <a:t>. Washington, DC: National Endowment for the Art. Retrieved from https://</a:t>
            </a:r>
            <a:r>
              <a:rPr lang="en-US" sz="800" dirty="0" err="1">
                <a:latin typeface="+mj-lt"/>
              </a:rPr>
              <a:t>www.arts.gov</a:t>
            </a:r>
            <a:r>
              <a:rPr lang="en-US" sz="800" dirty="0">
                <a:latin typeface="+mj-lt"/>
              </a:rPr>
              <a:t>/sites/default/files/</a:t>
            </a:r>
            <a:r>
              <a:rPr lang="en-US" sz="800" dirty="0" err="1">
                <a:latin typeface="+mj-lt"/>
              </a:rPr>
              <a:t>CreativePlacemaking-Paper.pdf</a:t>
            </a:r>
            <a:endParaRPr lang="en-US" sz="800" dirty="0">
              <a:latin typeface="+mj-lt"/>
            </a:endParaRPr>
          </a:p>
          <a:p>
            <a:endParaRPr lang="en-US" sz="800" dirty="0">
              <a:latin typeface="+mj-lt"/>
            </a:endParaRPr>
          </a:p>
          <a:p>
            <a:r>
              <a:rPr lang="en-US" sz="800" dirty="0" err="1">
                <a:latin typeface="+mj-lt"/>
              </a:rPr>
              <a:t>Markusen</a:t>
            </a:r>
            <a:r>
              <a:rPr lang="en-US" sz="800" dirty="0">
                <a:latin typeface="+mj-lt"/>
              </a:rPr>
              <a:t> A. &amp; Schrock, G. (2006). The artistic dividend: Urban artistic specialization and economic development implications. </a:t>
            </a:r>
            <a:r>
              <a:rPr lang="en-US" sz="800" i="1" dirty="0">
                <a:latin typeface="+mj-lt"/>
              </a:rPr>
              <a:t>Urban Studies</a:t>
            </a:r>
            <a:r>
              <a:rPr lang="en-US" sz="800" dirty="0">
                <a:latin typeface="+mj-lt"/>
              </a:rPr>
              <a:t>, 43 (10), 1661-1686. https://</a:t>
            </a:r>
            <a:r>
              <a:rPr lang="en-US" sz="800" dirty="0" err="1">
                <a:latin typeface="+mj-lt"/>
              </a:rPr>
              <a:t>doi.org</a:t>
            </a:r>
            <a:r>
              <a:rPr lang="en-US" sz="800" dirty="0">
                <a:latin typeface="+mj-lt"/>
              </a:rPr>
              <a:t>/10.1080/00420980600888478</a:t>
            </a:r>
          </a:p>
          <a:p>
            <a:pPr indent="0">
              <a:spcBef>
                <a:spcPct val="0"/>
              </a:spcBef>
            </a:pPr>
            <a:endParaRPr lang="en-US" sz="800" b="0" dirty="0">
              <a:latin typeface="+mj-lt"/>
              <a:cs typeface="Calibri" panose="020F0502020204030204" pitchFamily="34" charset="0"/>
            </a:endParaRPr>
          </a:p>
          <a:p>
            <a:r>
              <a:rPr lang="en-US" sz="800" dirty="0">
                <a:latin typeface="+mj-lt"/>
              </a:rPr>
              <a:t>McCool, D. (1995). Discussion. In D. McCool (Ed.), </a:t>
            </a:r>
            <a:r>
              <a:rPr lang="en-US" sz="800" i="1" dirty="0">
                <a:latin typeface="+mj-lt"/>
              </a:rPr>
              <a:t>Public policy theories, models, and concepts</a:t>
            </a:r>
            <a:r>
              <a:rPr lang="en-US" sz="800" dirty="0">
                <a:latin typeface="+mj-lt"/>
              </a:rPr>
              <a:t> (pp. 244-250). Upper Saddle River, NJ: Prentice-Hill.</a:t>
            </a:r>
          </a:p>
          <a:p>
            <a:r>
              <a:rPr lang="en-US" sz="800" dirty="0">
                <a:latin typeface="+mj-lt"/>
              </a:rPr>
              <a:t>McCarthy, K. F., Ondaatje, E. H., </a:t>
            </a:r>
            <a:r>
              <a:rPr lang="en-US" sz="800" dirty="0" err="1">
                <a:latin typeface="+mj-lt"/>
              </a:rPr>
              <a:t>Zakaras</a:t>
            </a:r>
            <a:r>
              <a:rPr lang="en-US" sz="800" dirty="0">
                <a:latin typeface="+mj-lt"/>
              </a:rPr>
              <a:t>, L., &amp; Brooks, A. (2004). </a:t>
            </a:r>
            <a:r>
              <a:rPr lang="en-US" sz="800" i="1" dirty="0">
                <a:latin typeface="+mj-lt"/>
              </a:rPr>
              <a:t>Gift of the muse: Reframing the debate about the benefits of the arts</a:t>
            </a:r>
            <a:r>
              <a:rPr lang="en-US" sz="800" dirty="0">
                <a:latin typeface="+mj-lt"/>
              </a:rPr>
              <a:t>. Santa Monica, CA: RAND.</a:t>
            </a:r>
          </a:p>
          <a:p>
            <a:pPr>
              <a:spcBef>
                <a:spcPct val="0"/>
              </a:spcBef>
            </a:pPr>
            <a:endParaRPr lang="en-US" sz="800" dirty="0">
              <a:latin typeface="+mj-lt"/>
            </a:endParaRPr>
          </a:p>
          <a:p>
            <a:pPr>
              <a:spcBef>
                <a:spcPct val="0"/>
              </a:spcBef>
            </a:pPr>
            <a:r>
              <a:rPr lang="en-US" sz="800" dirty="0">
                <a:latin typeface="+mj-lt"/>
              </a:rPr>
              <a:t>Rentschler, R. (2002). </a:t>
            </a:r>
            <a:r>
              <a:rPr lang="en-US" sz="800" i="1" dirty="0">
                <a:latin typeface="+mj-lt"/>
              </a:rPr>
              <a:t>The Entrepreneurial arts leader: Cultural policy, change and reinvention.</a:t>
            </a:r>
            <a:r>
              <a:rPr lang="en-US" sz="800" dirty="0">
                <a:latin typeface="+mj-lt"/>
              </a:rPr>
              <a:t> Brisbane: University of Queensland Press </a:t>
            </a:r>
            <a:endParaRPr lang="en-US" sz="800" b="0" dirty="0">
              <a:latin typeface="+mj-lt"/>
            </a:endParaRPr>
          </a:p>
          <a:p>
            <a:pPr>
              <a:spcBef>
                <a:spcPct val="0"/>
              </a:spcBef>
            </a:pPr>
            <a:endParaRPr lang="en-US" sz="800" b="0" dirty="0">
              <a:latin typeface="+mj-lt"/>
            </a:endParaRPr>
          </a:p>
          <a:p>
            <a:r>
              <a:rPr lang="en-US" sz="800" dirty="0">
                <a:latin typeface="+mj-lt"/>
              </a:rPr>
              <a:t>Schuster, J., </a:t>
            </a:r>
            <a:r>
              <a:rPr lang="en-US" sz="800" dirty="0" err="1">
                <a:latin typeface="+mj-lt"/>
              </a:rPr>
              <a:t>Karraker</a:t>
            </a:r>
            <a:r>
              <a:rPr lang="en-US" sz="800" dirty="0">
                <a:latin typeface="+mj-lt"/>
              </a:rPr>
              <a:t> D., </a:t>
            </a:r>
            <a:r>
              <a:rPr lang="en-US" sz="800" dirty="0" err="1">
                <a:latin typeface="+mj-lt"/>
              </a:rPr>
              <a:t>Bonaiuto</a:t>
            </a:r>
            <a:r>
              <a:rPr lang="en-US" sz="800" dirty="0">
                <a:latin typeface="+mj-lt"/>
              </a:rPr>
              <a:t>, S., Grogan, C., </a:t>
            </a:r>
            <a:r>
              <a:rPr lang="en-US" sz="800" dirty="0" err="1">
                <a:latin typeface="+mj-lt"/>
              </a:rPr>
              <a:t>Rothfield</a:t>
            </a:r>
            <a:r>
              <a:rPr lang="en-US" sz="800" dirty="0">
                <a:latin typeface="+mj-lt"/>
              </a:rPr>
              <a:t>, L., &amp; Smith, S. R. (2003). </a:t>
            </a:r>
            <a:r>
              <a:rPr lang="en-US" sz="800" i="1" dirty="0">
                <a:latin typeface="+mj-lt"/>
              </a:rPr>
              <a:t>Mapping state cultural policy: The state of Washington</a:t>
            </a:r>
            <a:r>
              <a:rPr lang="en-US" sz="800" dirty="0">
                <a:latin typeface="+mj-lt"/>
              </a:rPr>
              <a:t>. Chicago, IL: Cultural Policy Center at the University of Chicago.</a:t>
            </a:r>
          </a:p>
          <a:p>
            <a:pPr>
              <a:spcBef>
                <a:spcPct val="0"/>
              </a:spcBef>
            </a:pPr>
            <a:endParaRPr lang="en-US" sz="800" b="0" dirty="0">
              <a:latin typeface="+mj-lt"/>
            </a:endParaRPr>
          </a:p>
          <a:p>
            <a:r>
              <a:rPr lang="en-US" sz="800" dirty="0" err="1">
                <a:latin typeface="+mj-lt"/>
              </a:rPr>
              <a:t>Sterngold</a:t>
            </a:r>
            <a:r>
              <a:rPr lang="en-US" sz="800" dirty="0">
                <a:latin typeface="+mj-lt"/>
              </a:rPr>
              <a:t>, A. (2004). Do economic impact studies misrepresent the benefits of arts and cultural organizations.  </a:t>
            </a:r>
            <a:r>
              <a:rPr lang="en-US" sz="800" i="1" dirty="0">
                <a:latin typeface="+mj-lt"/>
              </a:rPr>
              <a:t>Journal of Arts management, Law, and Society</a:t>
            </a:r>
            <a:r>
              <a:rPr lang="en-US" sz="800" dirty="0">
                <a:latin typeface="+mj-lt"/>
              </a:rPr>
              <a:t>, 34 (3), 166-187. https://</a:t>
            </a:r>
            <a:r>
              <a:rPr lang="en-US" sz="800" dirty="0" err="1">
                <a:latin typeface="+mj-lt"/>
              </a:rPr>
              <a:t>doi.org</a:t>
            </a:r>
            <a:r>
              <a:rPr lang="en-US" sz="800" dirty="0">
                <a:latin typeface="+mj-lt"/>
              </a:rPr>
              <a:t>/10.3200/JAML.34.3.166-187</a:t>
            </a:r>
          </a:p>
          <a:p>
            <a:pPr indent="0">
              <a:spcBef>
                <a:spcPct val="0"/>
              </a:spcBef>
            </a:pPr>
            <a:endParaRPr lang="en-US" sz="800" b="0" dirty="0">
              <a:latin typeface="+mj-lt"/>
              <a:cs typeface="Calibri" panose="020F0502020204030204" pitchFamily="34" charset="0"/>
            </a:endParaRPr>
          </a:p>
          <a:p>
            <a:r>
              <a:rPr lang="en-US" sz="800" dirty="0">
                <a:latin typeface="+mj-lt"/>
              </a:rPr>
              <a:t>United Nations Educational, Scientific and Cultural Organization. (2001). </a:t>
            </a:r>
            <a:r>
              <a:rPr lang="en-US" sz="800" i="1" dirty="0">
                <a:latin typeface="+mj-lt"/>
              </a:rPr>
              <a:t>UNESCO Universal declaration on cultural diversity</a:t>
            </a:r>
            <a:r>
              <a:rPr lang="en-US" sz="800" dirty="0">
                <a:latin typeface="+mj-lt"/>
              </a:rPr>
              <a:t>. Retrieve from http://</a:t>
            </a:r>
            <a:r>
              <a:rPr lang="en-US" sz="800" dirty="0" err="1">
                <a:latin typeface="+mj-lt"/>
              </a:rPr>
              <a:t>portal.unesco.org</a:t>
            </a:r>
            <a:r>
              <a:rPr lang="en-US" sz="800" dirty="0">
                <a:latin typeface="+mj-lt"/>
              </a:rPr>
              <a:t>/</a:t>
            </a:r>
            <a:r>
              <a:rPr lang="en-US" sz="800" dirty="0" err="1">
                <a:latin typeface="+mj-lt"/>
              </a:rPr>
              <a:t>en</a:t>
            </a:r>
            <a:r>
              <a:rPr lang="en-US" sz="800" dirty="0">
                <a:latin typeface="+mj-lt"/>
              </a:rPr>
              <a:t>/</a:t>
            </a:r>
            <a:r>
              <a:rPr lang="en-US" sz="800" dirty="0" err="1">
                <a:latin typeface="+mj-lt"/>
              </a:rPr>
              <a:t>ev.php</a:t>
            </a:r>
            <a:r>
              <a:rPr lang="en-US" sz="800" dirty="0">
                <a:latin typeface="+mj-lt"/>
              </a:rPr>
              <a:t>-URL_ID=13179&amp;URL_DO=DO_TOPIC&amp;URL_SECTION=201.html </a:t>
            </a:r>
          </a:p>
          <a:p>
            <a:pPr indent="0">
              <a:spcBef>
                <a:spcPct val="0"/>
              </a:spcBef>
            </a:pPr>
            <a:endParaRPr lang="en-US" sz="800" b="0" dirty="0">
              <a:latin typeface="+mj-lt"/>
              <a:cs typeface="Calibri" panose="020F0502020204030204" pitchFamily="34" charset="0"/>
            </a:endParaRPr>
          </a:p>
          <a:p>
            <a:pPr indent="0">
              <a:spcBef>
                <a:spcPct val="0"/>
              </a:spcBef>
            </a:pPr>
            <a:r>
              <a:rPr lang="en-US" sz="800" dirty="0">
                <a:latin typeface="+mj-lt"/>
              </a:rPr>
              <a:t>United Nations Development </a:t>
            </a:r>
            <a:r>
              <a:rPr lang="en-US" sz="800" dirty="0" err="1">
                <a:latin typeface="+mj-lt"/>
              </a:rPr>
              <a:t>Programmes</a:t>
            </a:r>
            <a:r>
              <a:rPr lang="en-US" sz="800" dirty="0">
                <a:latin typeface="+mj-lt"/>
              </a:rPr>
              <a:t>. (1994). </a:t>
            </a:r>
            <a:r>
              <a:rPr lang="en-US" sz="800" i="1" dirty="0">
                <a:latin typeface="+mj-lt"/>
              </a:rPr>
              <a:t>Human development report 1994</a:t>
            </a:r>
            <a:r>
              <a:rPr lang="en-US" sz="800" dirty="0">
                <a:latin typeface="+mj-lt"/>
              </a:rPr>
              <a:t>. New York: Oxford University Press. Retrieved from </a:t>
            </a:r>
            <a:endParaRPr lang="en-US" sz="800" b="0" dirty="0">
              <a:latin typeface="+mj-lt"/>
              <a:cs typeface="Calibri" panose="020F0502020204030204" pitchFamily="34" charset="0"/>
            </a:endParaRPr>
          </a:p>
          <a:p>
            <a:endParaRPr lang="en-US" sz="800" b="0" dirty="0">
              <a:latin typeface="+mj-lt"/>
            </a:endParaRPr>
          </a:p>
        </p:txBody>
      </p:sp>
      <p:sp>
        <p:nvSpPr>
          <p:cNvPr id="5" name="Text Placeholder 4">
            <a:extLst>
              <a:ext uri="{FF2B5EF4-FFF2-40B4-BE49-F238E27FC236}">
                <a16:creationId xmlns:a16="http://schemas.microsoft.com/office/drawing/2014/main" id="{EF03B983-82C6-9148-967C-46C2D0F7D083}"/>
              </a:ext>
            </a:extLst>
          </p:cNvPr>
          <p:cNvSpPr>
            <a:spLocks noGrp="1"/>
          </p:cNvSpPr>
          <p:nvPr>
            <p:ph type="body" sz="quarter" idx="14"/>
          </p:nvPr>
        </p:nvSpPr>
        <p:spPr/>
        <p:txBody>
          <a:bodyPr/>
          <a:lstStyle/>
          <a:p>
            <a:r>
              <a:rPr lang="en-US" dirty="0"/>
              <a:t>References</a:t>
            </a:r>
          </a:p>
        </p:txBody>
      </p:sp>
    </p:spTree>
    <p:extLst>
      <p:ext uri="{BB962C8B-B14F-4D97-AF65-F5344CB8AC3E}">
        <p14:creationId xmlns:p14="http://schemas.microsoft.com/office/powerpoint/2010/main" val="116780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Placeholder 2">
            <a:extLst>
              <a:ext uri="{FF2B5EF4-FFF2-40B4-BE49-F238E27FC236}">
                <a16:creationId xmlns:a16="http://schemas.microsoft.com/office/drawing/2014/main" id="{6D356FBF-7E7D-5840-A068-9228839B6246}"/>
              </a:ext>
            </a:extLst>
          </p:cNvPr>
          <p:cNvSpPr>
            <a:spLocks noGrp="1"/>
          </p:cNvSpPr>
          <p:nvPr>
            <p:ph type="body" sz="quarter" idx="12"/>
          </p:nvPr>
        </p:nvSpPr>
        <p:spPr bwMode="auto">
          <a:xfrm>
            <a:off x="5118882" y="1759479"/>
            <a:ext cx="3736975" cy="31305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latin typeface="Arial" panose="020B0604020202020204" pitchFamily="34" charset="0"/>
                <a:ea typeface="ＭＳ Ｐゴシック" panose="020B0600070205080204" pitchFamily="34" charset="-128"/>
                <a:cs typeface="Arial" panose="020B0604020202020204" pitchFamily="34" charset="0"/>
              </a:rPr>
              <a:t>Presentation Outline</a:t>
            </a:r>
          </a:p>
          <a:p>
            <a:pPr eaLnBrk="1" hangingPunct="1">
              <a:spcBef>
                <a:spcPct val="0"/>
              </a:spcBef>
            </a:pPr>
            <a:endParaRPr lang="en-US" altLang="en-US" sz="1400" b="0" dirty="0">
              <a:latin typeface="Arial" panose="020B0604020202020204" pitchFamily="34" charset="0"/>
              <a:ea typeface="ＭＳ Ｐゴシック" panose="020B0600070205080204" pitchFamily="34" charset="-128"/>
              <a:cs typeface="Arial" panose="020B0604020202020204" pitchFamily="34" charset="0"/>
            </a:endParaRPr>
          </a:p>
          <a:p>
            <a:pPr eaLnBrk="1" hangingPunct="1">
              <a:spcBef>
                <a:spcPct val="0"/>
              </a:spcBef>
            </a:pPr>
            <a:r>
              <a:rPr lang="en-US" altLang="en-US" sz="1800" dirty="0">
                <a:latin typeface="Arial" panose="020B0604020202020204" pitchFamily="34" charset="0"/>
                <a:ea typeface="ＭＳ Ｐゴシック" panose="020B0600070205080204" pitchFamily="34" charset="-128"/>
                <a:cs typeface="Arial" panose="020B0604020202020204" pitchFamily="34" charset="0"/>
              </a:rPr>
              <a:t>Background</a:t>
            </a:r>
          </a:p>
          <a:p>
            <a:pPr eaLnBrk="1" hangingPunct="1">
              <a:spcBef>
                <a:spcPct val="0"/>
              </a:spcBef>
            </a:pPr>
            <a:r>
              <a:rPr lang="en-US" altLang="en-US" sz="1800" dirty="0">
                <a:latin typeface="Arial" panose="020B0604020202020204" pitchFamily="34" charset="0"/>
                <a:ea typeface="ＭＳ Ｐゴシック" panose="020B0600070205080204" pitchFamily="34" charset="-128"/>
                <a:cs typeface="Arial" panose="020B0604020202020204" pitchFamily="34" charset="0"/>
              </a:rPr>
              <a:t>Literature Review</a:t>
            </a:r>
          </a:p>
          <a:p>
            <a:pPr eaLnBrk="1" hangingPunct="1">
              <a:spcBef>
                <a:spcPct val="0"/>
              </a:spcBef>
            </a:pPr>
            <a:r>
              <a:rPr lang="en-US" altLang="en-US" sz="1800" dirty="0">
                <a:latin typeface="Arial" panose="020B0604020202020204" pitchFamily="34" charset="0"/>
                <a:ea typeface="ＭＳ Ｐゴシック" panose="020B0600070205080204" pitchFamily="34" charset="-128"/>
                <a:cs typeface="Arial" panose="020B0604020202020204" pitchFamily="34" charset="0"/>
              </a:rPr>
              <a:t>Methods</a:t>
            </a:r>
          </a:p>
          <a:p>
            <a:pPr eaLnBrk="1" hangingPunct="1">
              <a:spcBef>
                <a:spcPct val="0"/>
              </a:spcBef>
            </a:pPr>
            <a:r>
              <a:rPr lang="en-US" altLang="en-US" sz="1800" dirty="0">
                <a:latin typeface="Arial" panose="020B0604020202020204" pitchFamily="34" charset="0"/>
                <a:ea typeface="ＭＳ Ｐゴシック" panose="020B0600070205080204" pitchFamily="34" charset="-128"/>
                <a:cs typeface="Arial" panose="020B0604020202020204" pitchFamily="34" charset="0"/>
              </a:rPr>
              <a:t>Findings</a:t>
            </a:r>
          </a:p>
          <a:p>
            <a:pPr eaLnBrk="1" hangingPunct="1">
              <a:spcBef>
                <a:spcPct val="0"/>
              </a:spcBef>
            </a:pPr>
            <a:r>
              <a:rPr lang="en-US" altLang="en-US" sz="1800" dirty="0">
                <a:latin typeface="Arial" panose="020B0604020202020204" pitchFamily="34" charset="0"/>
                <a:ea typeface="ＭＳ Ｐゴシック" panose="020B0600070205080204" pitchFamily="34" charset="-128"/>
                <a:cs typeface="Arial" panose="020B0604020202020204" pitchFamily="34" charset="0"/>
              </a:rPr>
              <a:t>Discussion and Conclusion</a:t>
            </a:r>
          </a:p>
          <a:p>
            <a:pPr eaLnBrk="1" hangingPunct="1">
              <a:spcBef>
                <a:spcPct val="0"/>
              </a:spcBef>
            </a:pP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pic>
        <p:nvPicPr>
          <p:cNvPr id="8" name="Content Placeholder 7">
            <a:extLst>
              <a:ext uri="{FF2B5EF4-FFF2-40B4-BE49-F238E27FC236}">
                <a16:creationId xmlns:a16="http://schemas.microsoft.com/office/drawing/2014/main" id="{AEFF4005-B773-E444-A8AF-5D5D38D6A2EA}"/>
              </a:ext>
            </a:extLst>
          </p:cNvPr>
          <p:cNvPicPr>
            <a:picLocks noGrp="1" noChangeAspect="1"/>
          </p:cNvPicPr>
          <p:nvPr>
            <p:ph idx="11"/>
          </p:nvPr>
        </p:nvPicPr>
        <p:blipFill>
          <a:blip r:embed="rId2"/>
          <a:stretch>
            <a:fillRect/>
          </a:stretch>
        </p:blipFill>
        <p:spPr>
          <a:xfrm>
            <a:off x="0" y="2060046"/>
            <a:ext cx="4479925" cy="1493308"/>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Placeholder 5">
            <a:extLst>
              <a:ext uri="{FF2B5EF4-FFF2-40B4-BE49-F238E27FC236}">
                <a16:creationId xmlns:a16="http://schemas.microsoft.com/office/drawing/2014/main" id="{E3E75FC9-51BA-4E45-A0B0-73456B2E03E1}"/>
              </a:ext>
            </a:extLst>
          </p:cNvPr>
          <p:cNvSpPr>
            <a:spLocks noGrp="1"/>
          </p:cNvSpPr>
          <p:nvPr>
            <p:ph type="body" sz="quarter" idx="13"/>
          </p:nvPr>
        </p:nvSpPr>
        <p:spPr bwMode="auto">
          <a:xfrm>
            <a:off x="4436429" y="228600"/>
            <a:ext cx="4480560" cy="38239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2400" dirty="0">
                <a:ea typeface="ＭＳ Ｐゴシック" panose="020B0600070205080204" pitchFamily="34" charset="-128"/>
              </a:rPr>
              <a:t>Background</a:t>
            </a:r>
          </a:p>
        </p:txBody>
      </p:sp>
      <p:sp>
        <p:nvSpPr>
          <p:cNvPr id="5" name="Slide Number Placeholder 4">
            <a:extLst>
              <a:ext uri="{FF2B5EF4-FFF2-40B4-BE49-F238E27FC236}">
                <a16:creationId xmlns:a16="http://schemas.microsoft.com/office/drawing/2014/main" id="{DDFBDD96-F73E-4C4E-A8B2-5A9AC8216F04}"/>
              </a:ext>
            </a:extLst>
          </p:cNvPr>
          <p:cNvSpPr>
            <a:spLocks noGrp="1"/>
          </p:cNvSpPr>
          <p:nvPr>
            <p:ph type="sldNum" sz="quarter" idx="1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91B51581-1FE9-8443-926E-FC23C672B90A}" type="slidenum">
              <a:rPr lang="en-US" altLang="en-US" sz="1200">
                <a:solidFill>
                  <a:srgbClr val="898989"/>
                </a:solidFill>
              </a:rPr>
              <a:pPr eaLnBrk="1" hangingPunct="1"/>
              <a:t>3</a:t>
            </a:fld>
            <a:endParaRPr lang="en-US" altLang="en-US" sz="1200">
              <a:solidFill>
                <a:srgbClr val="898989"/>
              </a:solidFill>
            </a:endParaRPr>
          </a:p>
        </p:txBody>
      </p:sp>
      <p:sp>
        <p:nvSpPr>
          <p:cNvPr id="8" name="Text Placeholder 1">
            <a:extLst>
              <a:ext uri="{FF2B5EF4-FFF2-40B4-BE49-F238E27FC236}">
                <a16:creationId xmlns:a16="http://schemas.microsoft.com/office/drawing/2014/main" id="{A5877859-DDF6-A847-B28C-5422294665CC}"/>
              </a:ext>
            </a:extLst>
          </p:cNvPr>
          <p:cNvSpPr>
            <a:spLocks noGrp="1"/>
          </p:cNvSpPr>
          <p:nvPr>
            <p:ph type="body" sz="quarter" idx="12"/>
          </p:nvPr>
        </p:nvSpPr>
        <p:spPr bwMode="auto">
          <a:xfrm>
            <a:off x="501650" y="1264356"/>
            <a:ext cx="8315325" cy="345051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a:t>The significance of the arts and culture in society, and yet continuous debate on their public value</a:t>
            </a:r>
          </a:p>
          <a:p>
            <a:pPr>
              <a:spcBef>
                <a:spcPct val="0"/>
              </a:spcBef>
            </a:pPr>
            <a:endParaRPr lang="en-US" dirty="0"/>
          </a:p>
          <a:p>
            <a:pPr>
              <a:spcBef>
                <a:spcPct val="0"/>
              </a:spcBef>
            </a:pPr>
            <a:r>
              <a:rPr lang="en-US" dirty="0"/>
              <a:t>Emerging interests in cultural policy in the U.S.</a:t>
            </a:r>
          </a:p>
          <a:p>
            <a:pPr>
              <a:spcBef>
                <a:spcPct val="0"/>
              </a:spcBef>
            </a:pPr>
            <a:endParaRPr lang="en-US" dirty="0"/>
          </a:p>
          <a:p>
            <a:pPr>
              <a:spcBef>
                <a:spcPct val="0"/>
              </a:spcBef>
            </a:pPr>
            <a:r>
              <a:rPr lang="en-US" dirty="0"/>
              <a:t>Under the decentralized U.S. federal system, states and municipalities, as the sub-national units of the government, play a major part in the ecology of the cultural sector </a:t>
            </a:r>
          </a:p>
          <a:p>
            <a:pPr>
              <a:spcBef>
                <a:spcPct val="0"/>
              </a:spcBef>
            </a:pPr>
            <a:endParaRPr lang="en-US" dirty="0"/>
          </a:p>
          <a:p>
            <a:pPr>
              <a:spcBef>
                <a:spcPct val="0"/>
              </a:spcBef>
            </a:pPr>
            <a:endParaRPr lang="en-US" dirty="0"/>
          </a:p>
          <a:p>
            <a:pPr>
              <a:spcBef>
                <a:spcPct val="0"/>
              </a:spcBef>
            </a:pPr>
            <a:endParaRPr lang="en-US" altLang="en-US" dirty="0">
              <a:ea typeface="ＭＳ Ｐゴシック" panose="020B0600070205080204" pitchFamily="34" charset="-128"/>
            </a:endParaRPr>
          </a:p>
          <a:p>
            <a:pPr>
              <a:spcBef>
                <a:spcPct val="0"/>
              </a:spcBef>
            </a:pPr>
            <a:endParaRPr lang="en-US" altLang="en-US" dirty="0">
              <a:ea typeface="ＭＳ Ｐゴシック"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Placeholder 1">
            <a:extLst>
              <a:ext uri="{FF2B5EF4-FFF2-40B4-BE49-F238E27FC236}">
                <a16:creationId xmlns:a16="http://schemas.microsoft.com/office/drawing/2014/main" id="{F0E21F50-3401-6942-8AE9-3311B9D5E476}"/>
              </a:ext>
            </a:extLst>
          </p:cNvPr>
          <p:cNvSpPr>
            <a:spLocks noGrp="1"/>
          </p:cNvSpPr>
          <p:nvPr>
            <p:ph type="body" sz="quarter" idx="12"/>
          </p:nvPr>
        </p:nvSpPr>
        <p:spPr bwMode="auto">
          <a:xfrm>
            <a:off x="501650" y="1584325"/>
            <a:ext cx="8315325" cy="31305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a:t>Present a cultural policy typology based on goal variation</a:t>
            </a:r>
          </a:p>
          <a:p>
            <a:pPr>
              <a:spcBef>
                <a:spcPct val="0"/>
              </a:spcBef>
            </a:pPr>
            <a:endParaRPr lang="en-US" dirty="0"/>
          </a:p>
          <a:p>
            <a:pPr>
              <a:spcBef>
                <a:spcPct val="0"/>
              </a:spcBef>
            </a:pPr>
            <a:r>
              <a:rPr lang="en-US" dirty="0"/>
              <a:t>Examine its unitization in a case of study of a U.S. state art/cultural agency, the Massachusetts Cultural Council</a:t>
            </a:r>
          </a:p>
          <a:p>
            <a:pPr>
              <a:spcBef>
                <a:spcPct val="0"/>
              </a:spcBef>
            </a:pPr>
            <a:endParaRPr lang="en-US" dirty="0"/>
          </a:p>
          <a:p>
            <a:pPr>
              <a:spcBef>
                <a:spcPct val="0"/>
              </a:spcBef>
            </a:pPr>
            <a:endParaRPr lang="en-US" dirty="0"/>
          </a:p>
          <a:p>
            <a:pPr>
              <a:spcBef>
                <a:spcPct val="0"/>
              </a:spcBef>
            </a:pPr>
            <a:endParaRPr lang="en-US" altLang="en-US" dirty="0">
              <a:ea typeface="ＭＳ Ｐゴシック" panose="020B0600070205080204" pitchFamily="34" charset="-128"/>
            </a:endParaRPr>
          </a:p>
        </p:txBody>
      </p:sp>
      <p:sp>
        <p:nvSpPr>
          <p:cNvPr id="10242" name="Text Placeholder 2">
            <a:extLst>
              <a:ext uri="{FF2B5EF4-FFF2-40B4-BE49-F238E27FC236}">
                <a16:creationId xmlns:a16="http://schemas.microsoft.com/office/drawing/2014/main" id="{060D4DBC-B330-AD4C-9183-644DB4D2ACF6}"/>
              </a:ext>
            </a:extLst>
          </p:cNvPr>
          <p:cNvSpPr>
            <a:spLocks noGrp="1"/>
          </p:cNvSpPr>
          <p:nvPr>
            <p:ph type="body" sz="quarter" idx="14"/>
          </p:nvPr>
        </p:nvSpPr>
        <p:spPr bwMode="auto">
          <a:xfrm>
            <a:off x="3519055" y="228600"/>
            <a:ext cx="5397933"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2400" dirty="0">
                <a:ea typeface="ＭＳ Ｐゴシック" panose="020B0600070205080204" pitchFamily="34" charset="-128"/>
              </a:rPr>
              <a:t>Background: Research Aims</a:t>
            </a:r>
          </a:p>
        </p:txBody>
      </p:sp>
      <p:sp>
        <p:nvSpPr>
          <p:cNvPr id="5" name="Slide Number Placeholder 4">
            <a:extLst>
              <a:ext uri="{FF2B5EF4-FFF2-40B4-BE49-F238E27FC236}">
                <a16:creationId xmlns:a16="http://schemas.microsoft.com/office/drawing/2014/main" id="{583EDA72-9B0C-2C4E-AE7F-76D8AC587AEC}"/>
              </a:ext>
            </a:extLst>
          </p:cNvPr>
          <p:cNvSpPr>
            <a:spLocks noGrp="1"/>
          </p:cNvSpPr>
          <p:nvPr>
            <p:ph type="sldNum" sz="quarter" idx="16"/>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9C350E3-5817-0C4E-A65E-40D013C64BB1}" type="slidenum">
              <a:rPr lang="en-US" altLang="en-US" sz="1200">
                <a:solidFill>
                  <a:srgbClr val="898989"/>
                </a:solidFill>
              </a:rPr>
              <a:pPr eaLnBrk="1" hangingPunct="1"/>
              <a:t>4</a:t>
            </a:fld>
            <a:endParaRPr lang="en-US" altLang="en-US" sz="1200">
              <a:solidFill>
                <a:srgbClr val="898989"/>
              </a:solidFill>
            </a:endParaRPr>
          </a:p>
        </p:txBody>
      </p:sp>
      <p:pic>
        <p:nvPicPr>
          <p:cNvPr id="3" name="Picture 2">
            <a:extLst>
              <a:ext uri="{FF2B5EF4-FFF2-40B4-BE49-F238E27FC236}">
                <a16:creationId xmlns:a16="http://schemas.microsoft.com/office/drawing/2014/main" id="{DC8AA7E6-322B-D444-8D2F-7BDE2E8EDB94}"/>
              </a:ext>
            </a:extLst>
          </p:cNvPr>
          <p:cNvPicPr>
            <a:picLocks noChangeAspect="1"/>
          </p:cNvPicPr>
          <p:nvPr/>
        </p:nvPicPr>
        <p:blipFill rotWithShape="1">
          <a:blip r:embed="rId3"/>
          <a:srcRect t="8346"/>
          <a:stretch/>
        </p:blipFill>
        <p:spPr>
          <a:xfrm>
            <a:off x="5788526" y="3149600"/>
            <a:ext cx="2379579" cy="1526673"/>
          </a:xfrm>
          <a:prstGeom prst="rect">
            <a:avLst/>
          </a:prstGeom>
        </p:spPr>
      </p:pic>
    </p:spTree>
    <p:extLst>
      <p:ext uri="{BB962C8B-B14F-4D97-AF65-F5344CB8AC3E}">
        <p14:creationId xmlns:p14="http://schemas.microsoft.com/office/powerpoint/2010/main" val="3226569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EF70E5C-C998-0C43-B2B2-3DE302713B6A}"/>
              </a:ext>
            </a:extLst>
          </p:cNvPr>
          <p:cNvSpPr>
            <a:spLocks noGrp="1"/>
          </p:cNvSpPr>
          <p:nvPr>
            <p:ph type="body" sz="quarter" idx="12"/>
          </p:nvPr>
        </p:nvSpPr>
        <p:spPr>
          <a:xfrm>
            <a:off x="501792" y="1828801"/>
            <a:ext cx="8315553" cy="2886074"/>
          </a:xfrm>
        </p:spPr>
        <p:txBody>
          <a:bodyPr/>
          <a:lstStyle/>
          <a:p>
            <a:pPr indent="0"/>
            <a:r>
              <a:rPr lang="en-US" altLang="en-US" sz="2100" i="1" dirty="0">
                <a:ea typeface="ＭＳ Ｐゴシック" panose="020B0600070205080204" pitchFamily="34" charset="-128"/>
              </a:rPr>
              <a:t>What are the policy goals of the Massachusetts Cultural Council?</a:t>
            </a:r>
          </a:p>
          <a:p>
            <a:endParaRPr lang="en-US" dirty="0"/>
          </a:p>
        </p:txBody>
      </p:sp>
      <p:sp>
        <p:nvSpPr>
          <p:cNvPr id="3" name="Text Placeholder 2">
            <a:extLst>
              <a:ext uri="{FF2B5EF4-FFF2-40B4-BE49-F238E27FC236}">
                <a16:creationId xmlns:a16="http://schemas.microsoft.com/office/drawing/2014/main" id="{6F1E72A6-FB5E-0F4F-A625-DCA5605DB572}"/>
              </a:ext>
            </a:extLst>
          </p:cNvPr>
          <p:cNvSpPr>
            <a:spLocks noGrp="1"/>
          </p:cNvSpPr>
          <p:nvPr>
            <p:ph type="body" sz="quarter" idx="14"/>
          </p:nvPr>
        </p:nvSpPr>
        <p:spPr>
          <a:xfrm>
            <a:off x="3872753" y="228989"/>
            <a:ext cx="5044699" cy="416470"/>
          </a:xfrm>
        </p:spPr>
        <p:txBody>
          <a:bodyPr/>
          <a:lstStyle/>
          <a:p>
            <a:r>
              <a:rPr lang="en-US" sz="2400" dirty="0"/>
              <a:t>Research Question</a:t>
            </a:r>
          </a:p>
        </p:txBody>
      </p:sp>
      <p:sp>
        <p:nvSpPr>
          <p:cNvPr id="4" name="Date Placeholder 3">
            <a:extLst>
              <a:ext uri="{FF2B5EF4-FFF2-40B4-BE49-F238E27FC236}">
                <a16:creationId xmlns:a16="http://schemas.microsoft.com/office/drawing/2014/main" id="{34DE96ED-4451-214B-ACC4-7193ADDDCCAC}"/>
              </a:ext>
            </a:extLst>
          </p:cNvPr>
          <p:cNvSpPr>
            <a:spLocks noGrp="1"/>
          </p:cNvSpPr>
          <p:nvPr>
            <p:ph type="dt" sz="half" idx="15"/>
          </p:nvPr>
        </p:nvSpPr>
        <p:spPr/>
        <p:txBody>
          <a:bodyPr/>
          <a:lstStyle/>
          <a:p>
            <a:fld id="{F8D58632-5C67-9043-990D-8ED876900DE6}" type="datetime1">
              <a:rPr lang="en-US" altLang="en-US" smtClean="0"/>
              <a:pPr/>
              <a:t>6/7/21</a:t>
            </a:fld>
            <a:endParaRPr lang="en-US" altLang="en-US"/>
          </a:p>
        </p:txBody>
      </p:sp>
      <p:sp>
        <p:nvSpPr>
          <p:cNvPr id="5" name="Slide Number Placeholder 4">
            <a:extLst>
              <a:ext uri="{FF2B5EF4-FFF2-40B4-BE49-F238E27FC236}">
                <a16:creationId xmlns:a16="http://schemas.microsoft.com/office/drawing/2014/main" id="{7E87E758-816C-1046-9F51-505C5917AAA3}"/>
              </a:ext>
            </a:extLst>
          </p:cNvPr>
          <p:cNvSpPr>
            <a:spLocks noGrp="1"/>
          </p:cNvSpPr>
          <p:nvPr>
            <p:ph type="sldNum" sz="quarter" idx="16"/>
          </p:nvPr>
        </p:nvSpPr>
        <p:spPr/>
        <p:txBody>
          <a:bodyPr/>
          <a:lstStyle/>
          <a:p>
            <a:fld id="{6AC6EBEE-8483-7040-B5ED-E07ADBC320CA}" type="slidenum">
              <a:rPr lang="en-US" altLang="en-US" smtClean="0"/>
              <a:pPr/>
              <a:t>5</a:t>
            </a:fld>
            <a:endParaRPr lang="en-US" altLang="en-US"/>
          </a:p>
        </p:txBody>
      </p:sp>
      <p:pic>
        <p:nvPicPr>
          <p:cNvPr id="1026" name="Picture 2">
            <a:extLst>
              <a:ext uri="{FF2B5EF4-FFF2-40B4-BE49-F238E27FC236}">
                <a16:creationId xmlns:a16="http://schemas.microsoft.com/office/drawing/2014/main" id="{581F99E4-8832-5B46-8BB3-BE6D7916F6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7275" y="3081247"/>
            <a:ext cx="4489450" cy="1633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5217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Placeholder 1">
            <a:extLst>
              <a:ext uri="{FF2B5EF4-FFF2-40B4-BE49-F238E27FC236}">
                <a16:creationId xmlns:a16="http://schemas.microsoft.com/office/drawing/2014/main" id="{F0E21F50-3401-6942-8AE9-3311B9D5E476}"/>
              </a:ext>
            </a:extLst>
          </p:cNvPr>
          <p:cNvSpPr>
            <a:spLocks noGrp="1"/>
          </p:cNvSpPr>
          <p:nvPr>
            <p:ph type="body" sz="quarter" idx="12"/>
          </p:nvPr>
        </p:nvSpPr>
        <p:spPr bwMode="auto">
          <a:xfrm>
            <a:off x="501650" y="1166192"/>
            <a:ext cx="8315325" cy="354868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a:t>Defining Governmental Actions in the Cultural Sector </a:t>
            </a:r>
            <a:r>
              <a:rPr lang="en-US" dirty="0">
                <a:solidFill>
                  <a:srgbClr val="0070C0"/>
                </a:solidFill>
              </a:rPr>
              <a:t>(Rentschler, 2002; Schuster et al., 2003)</a:t>
            </a:r>
          </a:p>
          <a:p>
            <a:pPr>
              <a:spcBef>
                <a:spcPct val="0"/>
              </a:spcBef>
            </a:pPr>
            <a:endParaRPr lang="en-US" dirty="0"/>
          </a:p>
          <a:p>
            <a:pPr>
              <a:spcBef>
                <a:spcPct val="0"/>
              </a:spcBef>
            </a:pPr>
            <a:r>
              <a:rPr lang="en-US" dirty="0"/>
              <a:t>Public Values of the Arts and Culture </a:t>
            </a:r>
            <a:r>
              <a:rPr lang="en-US" dirty="0">
                <a:solidFill>
                  <a:srgbClr val="0070C0"/>
                </a:solidFill>
              </a:rPr>
              <a:t>(DiMaggio, 1987; United Nations) </a:t>
            </a:r>
          </a:p>
          <a:p>
            <a:pPr>
              <a:spcBef>
                <a:spcPct val="0"/>
              </a:spcBef>
            </a:pPr>
            <a:endParaRPr lang="en-US" dirty="0"/>
          </a:p>
          <a:p>
            <a:pPr>
              <a:spcBef>
                <a:spcPct val="0"/>
              </a:spcBef>
            </a:pPr>
            <a:r>
              <a:rPr lang="en-US" dirty="0"/>
              <a:t>Economic Development Argument (</a:t>
            </a:r>
            <a:r>
              <a:rPr lang="en-US" dirty="0" err="1">
                <a:solidFill>
                  <a:srgbClr val="0070C0"/>
                </a:solidFill>
              </a:rPr>
              <a:t>Markusen</a:t>
            </a:r>
            <a:r>
              <a:rPr lang="en-US" dirty="0">
                <a:solidFill>
                  <a:srgbClr val="0070C0"/>
                </a:solidFill>
              </a:rPr>
              <a:t> &amp; Schrock, 2006; </a:t>
            </a:r>
            <a:r>
              <a:rPr lang="en-US" dirty="0" err="1">
                <a:solidFill>
                  <a:srgbClr val="0070C0"/>
                </a:solidFill>
              </a:rPr>
              <a:t>Sterngold</a:t>
            </a:r>
            <a:r>
              <a:rPr lang="en-US" dirty="0">
                <a:solidFill>
                  <a:srgbClr val="0070C0"/>
                </a:solidFill>
              </a:rPr>
              <a:t>, 2004 ) </a:t>
            </a:r>
          </a:p>
          <a:p>
            <a:pPr>
              <a:spcBef>
                <a:spcPct val="0"/>
              </a:spcBef>
            </a:pPr>
            <a:endParaRPr lang="en-US" dirty="0"/>
          </a:p>
          <a:p>
            <a:pPr>
              <a:spcBef>
                <a:spcPct val="0"/>
              </a:spcBef>
            </a:pPr>
            <a:r>
              <a:rPr lang="en-US" dirty="0"/>
              <a:t>Arts and Culture as Substantiable Development </a:t>
            </a:r>
            <a:r>
              <a:rPr lang="en-US" dirty="0">
                <a:solidFill>
                  <a:srgbClr val="0070C0"/>
                </a:solidFill>
              </a:rPr>
              <a:t>(UNESCO; </a:t>
            </a:r>
            <a:r>
              <a:rPr lang="en-US" dirty="0" err="1">
                <a:solidFill>
                  <a:srgbClr val="0070C0"/>
                </a:solidFill>
              </a:rPr>
              <a:t>Markusen</a:t>
            </a:r>
            <a:r>
              <a:rPr lang="en-US" dirty="0">
                <a:solidFill>
                  <a:srgbClr val="0070C0"/>
                </a:solidFill>
              </a:rPr>
              <a:t> &amp; </a:t>
            </a:r>
            <a:r>
              <a:rPr lang="en-US" dirty="0" err="1">
                <a:solidFill>
                  <a:srgbClr val="0070C0"/>
                </a:solidFill>
              </a:rPr>
              <a:t>Gadwa</a:t>
            </a:r>
            <a:r>
              <a:rPr lang="en-US" dirty="0">
                <a:solidFill>
                  <a:srgbClr val="0070C0"/>
                </a:solidFill>
              </a:rPr>
              <a:t>, 2010)</a:t>
            </a:r>
          </a:p>
          <a:p>
            <a:pPr>
              <a:spcBef>
                <a:spcPct val="0"/>
              </a:spcBef>
            </a:pPr>
            <a:endParaRPr lang="en-US" dirty="0"/>
          </a:p>
          <a:p>
            <a:pPr eaLnBrk="1" hangingPunct="1">
              <a:spcBef>
                <a:spcPct val="0"/>
              </a:spcBef>
            </a:pPr>
            <a:endParaRPr lang="en-US" altLang="en-US" dirty="0">
              <a:ea typeface="ＭＳ Ｐゴシック" panose="020B0600070205080204" pitchFamily="34" charset="-128"/>
            </a:endParaRPr>
          </a:p>
        </p:txBody>
      </p:sp>
      <p:sp>
        <p:nvSpPr>
          <p:cNvPr id="10242" name="Text Placeholder 2">
            <a:extLst>
              <a:ext uri="{FF2B5EF4-FFF2-40B4-BE49-F238E27FC236}">
                <a16:creationId xmlns:a16="http://schemas.microsoft.com/office/drawing/2014/main" id="{060D4DBC-B330-AD4C-9183-644DB4D2ACF6}"/>
              </a:ext>
            </a:extLst>
          </p:cNvPr>
          <p:cNvSpPr>
            <a:spLocks noGrp="1"/>
          </p:cNvSpPr>
          <p:nvPr>
            <p:ph type="body" sz="quarter" idx="14"/>
          </p:nvPr>
        </p:nvSpPr>
        <p:spPr bwMode="auto">
          <a:xfrm>
            <a:off x="5153891" y="228600"/>
            <a:ext cx="3763097" cy="39485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2400" dirty="0">
                <a:ea typeface="ＭＳ Ｐゴシック" panose="020B0600070205080204" pitchFamily="34" charset="-128"/>
              </a:rPr>
              <a:t>Literature Review</a:t>
            </a:r>
          </a:p>
        </p:txBody>
      </p:sp>
      <p:sp>
        <p:nvSpPr>
          <p:cNvPr id="5" name="Slide Number Placeholder 4">
            <a:extLst>
              <a:ext uri="{FF2B5EF4-FFF2-40B4-BE49-F238E27FC236}">
                <a16:creationId xmlns:a16="http://schemas.microsoft.com/office/drawing/2014/main" id="{583EDA72-9B0C-2C4E-AE7F-76D8AC587AEC}"/>
              </a:ext>
            </a:extLst>
          </p:cNvPr>
          <p:cNvSpPr>
            <a:spLocks noGrp="1"/>
          </p:cNvSpPr>
          <p:nvPr>
            <p:ph type="sldNum" sz="quarter" idx="16"/>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9C350E3-5817-0C4E-A65E-40D013C64BB1}" type="slidenum">
              <a:rPr lang="en-US" altLang="en-US" sz="1200">
                <a:solidFill>
                  <a:srgbClr val="898989"/>
                </a:solidFill>
              </a:rPr>
              <a:pPr eaLnBrk="1" hangingPunct="1"/>
              <a:t>6</a:t>
            </a:fld>
            <a:endParaRPr lang="en-US" altLang="en-US" sz="1200">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Placeholder 1">
            <a:extLst>
              <a:ext uri="{FF2B5EF4-FFF2-40B4-BE49-F238E27FC236}">
                <a16:creationId xmlns:a16="http://schemas.microsoft.com/office/drawing/2014/main" id="{F0E21F50-3401-6942-8AE9-3311B9D5E476}"/>
              </a:ext>
            </a:extLst>
          </p:cNvPr>
          <p:cNvSpPr>
            <a:spLocks noGrp="1"/>
          </p:cNvSpPr>
          <p:nvPr>
            <p:ph type="body" sz="quarter" idx="12"/>
          </p:nvPr>
        </p:nvSpPr>
        <p:spPr bwMode="auto">
          <a:xfrm>
            <a:off x="501650" y="1201271"/>
            <a:ext cx="8315325" cy="351360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a:t>The Need for a Specialized Cultural Policy Typology</a:t>
            </a:r>
          </a:p>
          <a:p>
            <a:pPr eaLnBrk="1" hangingPunct="1">
              <a:spcBef>
                <a:spcPct val="0"/>
              </a:spcBef>
            </a:pPr>
            <a:endParaRPr lang="en-US" dirty="0"/>
          </a:p>
          <a:p>
            <a:pPr marL="342900">
              <a:spcBef>
                <a:spcPct val="0"/>
              </a:spcBef>
              <a:buFont typeface="Arial" panose="020B0604020202020204" pitchFamily="34" charset="0"/>
              <a:buChar char="•"/>
            </a:pPr>
            <a:r>
              <a:rPr lang="en-US" b="0" dirty="0">
                <a:latin typeface="Calibri" panose="020F0502020204030204" pitchFamily="34" charset="0"/>
                <a:cs typeface="Calibri" panose="020F0502020204030204" pitchFamily="34" charset="0"/>
              </a:rPr>
              <a:t>Existing models of public policy typology (</a:t>
            </a:r>
            <a:r>
              <a:rPr lang="en-US" b="0" dirty="0" err="1">
                <a:latin typeface="Calibri" panose="020F0502020204030204" pitchFamily="34" charset="0"/>
                <a:cs typeface="Calibri" panose="020F0502020204030204" pitchFamily="34" charset="0"/>
              </a:rPr>
              <a:t>Lowi</a:t>
            </a:r>
            <a:r>
              <a:rPr lang="en-US" b="0" dirty="0">
                <a:latin typeface="Calibri" panose="020F0502020204030204" pitchFamily="34" charset="0"/>
                <a:cs typeface="Calibri" panose="020F0502020204030204" pitchFamily="34" charset="0"/>
              </a:rPr>
              <a:t>, 1964, 1972; </a:t>
            </a:r>
            <a:r>
              <a:rPr lang="en-US" b="0" dirty="0" err="1">
                <a:latin typeface="Calibri" panose="020F0502020204030204" pitchFamily="34" charset="0"/>
                <a:cs typeface="Calibri" panose="020F0502020204030204" pitchFamily="34" charset="0"/>
              </a:rPr>
              <a:t>Kellow</a:t>
            </a:r>
            <a:r>
              <a:rPr lang="en-US" b="0" dirty="0">
                <a:latin typeface="Calibri" panose="020F0502020204030204" pitchFamily="34" charset="0"/>
                <a:cs typeface="Calibri" panose="020F0502020204030204" pitchFamily="34" charset="0"/>
              </a:rPr>
              <a:t>, 1998; Wilson, cited in McCool, 1995, p. 246) are not sufficient or appropriate for analyzing the varying usage of culture</a:t>
            </a:r>
          </a:p>
          <a:p>
            <a:pPr marL="342900">
              <a:spcBef>
                <a:spcPct val="0"/>
              </a:spcBef>
              <a:buFont typeface="Arial" panose="020B0604020202020204" pitchFamily="34" charset="0"/>
              <a:buChar char="•"/>
            </a:pPr>
            <a:endParaRPr lang="en-US" b="0" dirty="0">
              <a:latin typeface="Calibri" panose="020F0502020204030204" pitchFamily="34" charset="0"/>
              <a:cs typeface="Calibri" panose="020F0502020204030204" pitchFamily="34" charset="0"/>
            </a:endParaRPr>
          </a:p>
          <a:p>
            <a:pPr marL="342900">
              <a:spcBef>
                <a:spcPct val="0"/>
              </a:spcBef>
              <a:buFont typeface="Arial" panose="020B0604020202020204" pitchFamily="34" charset="0"/>
              <a:buChar char="•"/>
            </a:pPr>
            <a:r>
              <a:rPr lang="en-US" b="0" dirty="0">
                <a:latin typeface="Calibri" panose="020F0502020204030204" pitchFamily="34" charset="0"/>
                <a:cs typeface="Calibri" panose="020F0502020204030204" pitchFamily="34" charset="0"/>
              </a:rPr>
              <a:t>McCarthy et al. (2004) developed a framework to help understand the benefits of the arts by classifying them for individuals and communities</a:t>
            </a:r>
          </a:p>
          <a:p>
            <a:pPr marL="342900">
              <a:spcBef>
                <a:spcPct val="0"/>
              </a:spcBef>
              <a:buFont typeface="Arial" panose="020B0604020202020204" pitchFamily="34" charset="0"/>
              <a:buChar char="•"/>
            </a:pPr>
            <a:endParaRPr lang="en-US" altLang="en-US" b="0" dirty="0">
              <a:latin typeface="Calibri" panose="020F0502020204030204" pitchFamily="34" charset="0"/>
              <a:ea typeface="ＭＳ Ｐゴシック" panose="020B0600070205080204" pitchFamily="34" charset="-128"/>
              <a:cs typeface="Calibri" panose="020F0502020204030204" pitchFamily="34" charset="0"/>
            </a:endParaRPr>
          </a:p>
          <a:p>
            <a:pPr indent="0">
              <a:spcBef>
                <a:spcPct val="0"/>
              </a:spcBef>
            </a:pPr>
            <a:r>
              <a:rPr lang="en-US" dirty="0"/>
              <a:t>Research has been limited in terms of a specific typology that can be used to classify the governmental action in the arts and culture</a:t>
            </a:r>
            <a:endParaRPr lang="en-US" altLang="en-US" dirty="0">
              <a:latin typeface="Calibri" panose="020F0502020204030204" pitchFamily="34" charset="0"/>
              <a:ea typeface="ＭＳ Ｐゴシック" panose="020B0600070205080204" pitchFamily="34" charset="-128"/>
              <a:cs typeface="Calibri" panose="020F0502020204030204" pitchFamily="34" charset="0"/>
            </a:endParaRPr>
          </a:p>
        </p:txBody>
      </p:sp>
      <p:sp>
        <p:nvSpPr>
          <p:cNvPr id="10242" name="Text Placeholder 2">
            <a:extLst>
              <a:ext uri="{FF2B5EF4-FFF2-40B4-BE49-F238E27FC236}">
                <a16:creationId xmlns:a16="http://schemas.microsoft.com/office/drawing/2014/main" id="{060D4DBC-B330-AD4C-9183-644DB4D2ACF6}"/>
              </a:ext>
            </a:extLst>
          </p:cNvPr>
          <p:cNvSpPr>
            <a:spLocks noGrp="1"/>
          </p:cNvSpPr>
          <p:nvPr>
            <p:ph type="body" sz="quarter" idx="14"/>
          </p:nvPr>
        </p:nvSpPr>
        <p:spPr bwMode="auto">
          <a:xfrm>
            <a:off x="2175164" y="228600"/>
            <a:ext cx="6741825"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2400" dirty="0">
                <a:ea typeface="ＭＳ Ｐゴシック" panose="020B0600070205080204" pitchFamily="34" charset="-128"/>
              </a:rPr>
              <a:t>Literature Review (continued)</a:t>
            </a:r>
          </a:p>
        </p:txBody>
      </p:sp>
      <p:sp>
        <p:nvSpPr>
          <p:cNvPr id="5" name="Slide Number Placeholder 4">
            <a:extLst>
              <a:ext uri="{FF2B5EF4-FFF2-40B4-BE49-F238E27FC236}">
                <a16:creationId xmlns:a16="http://schemas.microsoft.com/office/drawing/2014/main" id="{583EDA72-9B0C-2C4E-AE7F-76D8AC587AEC}"/>
              </a:ext>
            </a:extLst>
          </p:cNvPr>
          <p:cNvSpPr>
            <a:spLocks noGrp="1"/>
          </p:cNvSpPr>
          <p:nvPr>
            <p:ph type="sldNum" sz="quarter" idx="16"/>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9C350E3-5817-0C4E-A65E-40D013C64BB1}" type="slidenum">
              <a:rPr lang="en-US" altLang="en-US" sz="1200">
                <a:solidFill>
                  <a:srgbClr val="898989"/>
                </a:solidFill>
              </a:rPr>
              <a:pPr eaLnBrk="1" hangingPunct="1"/>
              <a:t>7</a:t>
            </a:fld>
            <a:endParaRPr lang="en-US" altLang="en-US" sz="1200">
              <a:solidFill>
                <a:srgbClr val="898989"/>
              </a:solidFill>
            </a:endParaRPr>
          </a:p>
        </p:txBody>
      </p:sp>
    </p:spTree>
    <p:extLst>
      <p:ext uri="{BB962C8B-B14F-4D97-AF65-F5344CB8AC3E}">
        <p14:creationId xmlns:p14="http://schemas.microsoft.com/office/powerpoint/2010/main" val="1521892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DC17F3F-12A9-5842-8A3D-2B27D0B869A1}"/>
              </a:ext>
            </a:extLst>
          </p:cNvPr>
          <p:cNvSpPr>
            <a:spLocks noGrp="1"/>
          </p:cNvSpPr>
          <p:nvPr>
            <p:ph type="body" sz="quarter" idx="12"/>
          </p:nvPr>
        </p:nvSpPr>
        <p:spPr>
          <a:xfrm>
            <a:off x="501792" y="1583857"/>
            <a:ext cx="7713521" cy="3131018"/>
          </a:xfrm>
        </p:spPr>
        <p:txBody>
          <a:bodyPr/>
          <a:lstStyle/>
          <a:p>
            <a:pPr>
              <a:buFont typeface="Arial" panose="020B0604020202020204" pitchFamily="34" charset="0"/>
              <a:buChar char="•"/>
            </a:pPr>
            <a:r>
              <a:rPr lang="en-US" dirty="0"/>
              <a:t>As part of a larger study conducted between 2015-2017</a:t>
            </a:r>
          </a:p>
          <a:p>
            <a:pPr>
              <a:buFont typeface="Arial" panose="020B0604020202020204" pitchFamily="34" charset="0"/>
              <a:buChar char="•"/>
            </a:pPr>
            <a:endParaRPr lang="en-US" dirty="0"/>
          </a:p>
          <a:p>
            <a:pPr>
              <a:buFont typeface="Arial" panose="020B0604020202020204" pitchFamily="34" charset="0"/>
              <a:buChar char="•"/>
            </a:pPr>
            <a:r>
              <a:rPr lang="en-US" dirty="0"/>
              <a:t>Interviews with 15 individuals</a:t>
            </a:r>
          </a:p>
          <a:p>
            <a:pPr lvl="1"/>
            <a:r>
              <a:rPr lang="en-US" sz="1800" dirty="0">
                <a:latin typeface="Calibri" panose="020F0502020204030204" pitchFamily="34" charset="0"/>
                <a:cs typeface="Calibri" panose="020F0502020204030204" pitchFamily="34" charset="0"/>
              </a:rPr>
              <a:t>9 individuals were further asked to score the MCC’s overall objectives using a 10-point scale in accordance with the presented typology</a:t>
            </a:r>
          </a:p>
          <a:p>
            <a:pPr lvl="1"/>
            <a:r>
              <a:rPr lang="en-US" sz="1800" dirty="0">
                <a:latin typeface="Calibri" panose="020F0502020204030204" pitchFamily="34" charset="0"/>
                <a:cs typeface="Calibri" panose="020F0502020204030204" pitchFamily="34" charset="0"/>
              </a:rPr>
              <a:t>Interviews were coded to identify common, unexpected, and unusual categories/themes</a:t>
            </a:r>
          </a:p>
          <a:p>
            <a:endParaRPr lang="en-US" dirty="0"/>
          </a:p>
        </p:txBody>
      </p:sp>
      <p:sp>
        <p:nvSpPr>
          <p:cNvPr id="3" name="Text Placeholder 2">
            <a:extLst>
              <a:ext uri="{FF2B5EF4-FFF2-40B4-BE49-F238E27FC236}">
                <a16:creationId xmlns:a16="http://schemas.microsoft.com/office/drawing/2014/main" id="{43B26C8A-CF6A-5645-9F11-C90F69AAB236}"/>
              </a:ext>
            </a:extLst>
          </p:cNvPr>
          <p:cNvSpPr>
            <a:spLocks noGrp="1"/>
          </p:cNvSpPr>
          <p:nvPr>
            <p:ph type="body" sz="quarter" idx="14"/>
          </p:nvPr>
        </p:nvSpPr>
        <p:spPr>
          <a:xfrm>
            <a:off x="4401879" y="228989"/>
            <a:ext cx="4515574" cy="472759"/>
          </a:xfrm>
        </p:spPr>
        <p:txBody>
          <a:bodyPr/>
          <a:lstStyle/>
          <a:p>
            <a:r>
              <a:rPr lang="en-US" sz="2400" dirty="0"/>
              <a:t>Methods</a:t>
            </a:r>
          </a:p>
        </p:txBody>
      </p:sp>
      <p:sp>
        <p:nvSpPr>
          <p:cNvPr id="4" name="Date Placeholder 3">
            <a:extLst>
              <a:ext uri="{FF2B5EF4-FFF2-40B4-BE49-F238E27FC236}">
                <a16:creationId xmlns:a16="http://schemas.microsoft.com/office/drawing/2014/main" id="{DFD54A72-85A8-BB4E-B2AD-AB3C510223A6}"/>
              </a:ext>
            </a:extLst>
          </p:cNvPr>
          <p:cNvSpPr>
            <a:spLocks noGrp="1"/>
          </p:cNvSpPr>
          <p:nvPr>
            <p:ph type="dt" sz="half" idx="15"/>
          </p:nvPr>
        </p:nvSpPr>
        <p:spPr/>
        <p:txBody>
          <a:bodyPr/>
          <a:lstStyle/>
          <a:p>
            <a:fld id="{F8D58632-5C67-9043-990D-8ED876900DE6}" type="datetime1">
              <a:rPr lang="en-US" altLang="en-US" smtClean="0"/>
              <a:pPr/>
              <a:t>6/7/21</a:t>
            </a:fld>
            <a:endParaRPr lang="en-US" altLang="en-US"/>
          </a:p>
        </p:txBody>
      </p:sp>
      <p:sp>
        <p:nvSpPr>
          <p:cNvPr id="5" name="Slide Number Placeholder 4">
            <a:extLst>
              <a:ext uri="{FF2B5EF4-FFF2-40B4-BE49-F238E27FC236}">
                <a16:creationId xmlns:a16="http://schemas.microsoft.com/office/drawing/2014/main" id="{E7239519-0B49-3B4F-9901-09676A017F07}"/>
              </a:ext>
            </a:extLst>
          </p:cNvPr>
          <p:cNvSpPr>
            <a:spLocks noGrp="1"/>
          </p:cNvSpPr>
          <p:nvPr>
            <p:ph type="sldNum" sz="quarter" idx="16"/>
          </p:nvPr>
        </p:nvSpPr>
        <p:spPr/>
        <p:txBody>
          <a:bodyPr/>
          <a:lstStyle/>
          <a:p>
            <a:fld id="{6AC6EBEE-8483-7040-B5ED-E07ADBC320CA}" type="slidenum">
              <a:rPr lang="en-US" altLang="en-US" smtClean="0"/>
              <a:pPr/>
              <a:t>8</a:t>
            </a:fld>
            <a:endParaRPr lang="en-US" altLang="en-US"/>
          </a:p>
        </p:txBody>
      </p:sp>
    </p:spTree>
    <p:extLst>
      <p:ext uri="{BB962C8B-B14F-4D97-AF65-F5344CB8AC3E}">
        <p14:creationId xmlns:p14="http://schemas.microsoft.com/office/powerpoint/2010/main" val="3888026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2">
            <a:extLst>
              <a:ext uri="{FF2B5EF4-FFF2-40B4-BE49-F238E27FC236}">
                <a16:creationId xmlns:a16="http://schemas.microsoft.com/office/drawing/2014/main" id="{060D4DBC-B330-AD4C-9183-644DB4D2ACF6}"/>
              </a:ext>
            </a:extLst>
          </p:cNvPr>
          <p:cNvSpPr>
            <a:spLocks noGrp="1"/>
          </p:cNvSpPr>
          <p:nvPr>
            <p:ph type="body" sz="quarter" idx="14"/>
          </p:nvPr>
        </p:nvSpPr>
        <p:spPr bwMode="auto">
          <a:xfrm>
            <a:off x="2175164" y="228600"/>
            <a:ext cx="6741825"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z="2400" dirty="0">
                <a:ea typeface="ＭＳ Ｐゴシック" panose="020B0600070205080204" pitchFamily="34" charset="-128"/>
              </a:rPr>
              <a:t>Methods </a:t>
            </a:r>
            <a:r>
              <a:rPr lang="en-US" sz="2400" dirty="0"/>
              <a:t>(continued)</a:t>
            </a:r>
            <a:endParaRPr lang="en-US" altLang="en-US" sz="2400" dirty="0">
              <a:ea typeface="ＭＳ Ｐゴシック" panose="020B0600070205080204" pitchFamily="34" charset="-128"/>
            </a:endParaRPr>
          </a:p>
        </p:txBody>
      </p:sp>
      <p:sp>
        <p:nvSpPr>
          <p:cNvPr id="5" name="Slide Number Placeholder 4">
            <a:extLst>
              <a:ext uri="{FF2B5EF4-FFF2-40B4-BE49-F238E27FC236}">
                <a16:creationId xmlns:a16="http://schemas.microsoft.com/office/drawing/2014/main" id="{583EDA72-9B0C-2C4E-AE7F-76D8AC587AEC}"/>
              </a:ext>
            </a:extLst>
          </p:cNvPr>
          <p:cNvSpPr>
            <a:spLocks noGrp="1"/>
          </p:cNvSpPr>
          <p:nvPr>
            <p:ph type="sldNum" sz="quarter" idx="16"/>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39C350E3-5817-0C4E-A65E-40D013C64BB1}" type="slidenum">
              <a:rPr lang="en-US" altLang="en-US" sz="1200">
                <a:solidFill>
                  <a:srgbClr val="898989"/>
                </a:solidFill>
              </a:rPr>
              <a:pPr eaLnBrk="1" hangingPunct="1"/>
              <a:t>9</a:t>
            </a:fld>
            <a:endParaRPr lang="en-US" altLang="en-US" sz="1200">
              <a:solidFill>
                <a:srgbClr val="898989"/>
              </a:solidFill>
            </a:endParaRPr>
          </a:p>
        </p:txBody>
      </p:sp>
      <p:sp>
        <p:nvSpPr>
          <p:cNvPr id="27" name="Text Placeholder 1">
            <a:extLst>
              <a:ext uri="{FF2B5EF4-FFF2-40B4-BE49-F238E27FC236}">
                <a16:creationId xmlns:a16="http://schemas.microsoft.com/office/drawing/2014/main" id="{DB87C4A7-1977-5C4B-BD06-1FCD1C7B5BC8}"/>
              </a:ext>
            </a:extLst>
          </p:cNvPr>
          <p:cNvSpPr>
            <a:spLocks noGrp="1"/>
          </p:cNvSpPr>
          <p:nvPr>
            <p:ph type="body" sz="quarter" idx="12"/>
          </p:nvPr>
        </p:nvSpPr>
        <p:spPr>
          <a:xfrm>
            <a:off x="501793" y="954157"/>
            <a:ext cx="7741060" cy="3760719"/>
          </a:xfrm>
        </p:spPr>
        <p:txBody>
          <a:bodyPr/>
          <a:lstStyle/>
          <a:p>
            <a:r>
              <a:rPr lang="en-US" altLang="en-US" dirty="0"/>
              <a:t>Case selection</a:t>
            </a:r>
          </a:p>
          <a:p>
            <a:pPr>
              <a:buFont typeface="Arial" panose="020B0604020202020204" pitchFamily="34" charset="0"/>
              <a:buChar char="•"/>
            </a:pPr>
            <a:r>
              <a:rPr lang="en-US" altLang="en-US" dirty="0">
                <a:latin typeface="Calibri" panose="020F0502020204030204" pitchFamily="34" charset="0"/>
                <a:cs typeface="Calibri" panose="020F0502020204030204" pitchFamily="34" charset="0"/>
              </a:rPr>
              <a:t>Massachusetts has a sizable cultural sector</a:t>
            </a:r>
          </a:p>
          <a:p>
            <a:pPr indent="0"/>
            <a:endParaRPr lang="en-US" altLang="en-US" dirty="0">
              <a:ea typeface="ＭＳ Ｐゴシック" panose="020B0600070205080204" pitchFamily="34" charset="-128"/>
            </a:endParaRPr>
          </a:p>
        </p:txBody>
      </p:sp>
      <p:pic>
        <p:nvPicPr>
          <p:cNvPr id="6" name="Picture 5">
            <a:extLst>
              <a:ext uri="{FF2B5EF4-FFF2-40B4-BE49-F238E27FC236}">
                <a16:creationId xmlns:a16="http://schemas.microsoft.com/office/drawing/2014/main" id="{1AF9A7B9-F4A0-9F42-BFFC-A70C5B3F2D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587" y="1824246"/>
            <a:ext cx="4687611" cy="323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5569E182-A3DD-3242-956B-5D361CE8DD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24198" y="2629419"/>
            <a:ext cx="4239395" cy="1426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5DF8AF00-6CB0-9E43-B199-6619F2198988}"/>
              </a:ext>
            </a:extLst>
          </p:cNvPr>
          <p:cNvSpPr/>
          <p:nvPr/>
        </p:nvSpPr>
        <p:spPr>
          <a:xfrm>
            <a:off x="4289195" y="3450062"/>
            <a:ext cx="118753" cy="1591838"/>
          </a:xfrm>
          <a:prstGeom prst="rect">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17848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NYU Schools Master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CA_Presentation_v1" id="{DAE2A911-421C-B443-BDDB-136B0A29A4DB}" vid="{3842A92A-85B1-4F4A-9B05-0FC69F869F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NYU Schools Master Template</Template>
  <TotalTime>1148</TotalTime>
  <Words>1329</Words>
  <Application>Microsoft Macintosh PowerPoint</Application>
  <PresentationFormat>On-screen Show (16:9)</PresentationFormat>
  <Paragraphs>194</Paragraphs>
  <Slides>16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Courier New</vt:lpstr>
      <vt:lpstr>Times New Roman</vt:lpstr>
      <vt:lpstr>Wingdings</vt:lpstr>
      <vt:lpstr>NYU Schools Master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Hsin-Ching Wu</dc:creator>
  <cp:lastModifiedBy>Hsin-Ching Wu</cp:lastModifiedBy>
  <cp:revision>80</cp:revision>
  <dcterms:created xsi:type="dcterms:W3CDTF">2021-06-06T01:42:26Z</dcterms:created>
  <dcterms:modified xsi:type="dcterms:W3CDTF">2021-06-07T15:53:49Z</dcterms:modified>
</cp:coreProperties>
</file>