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Book Antiqua"/>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WAj+CfL6AxTV4lkHlV477A8VP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ookAntiqua-bold.fntdata"/><Relationship Id="rId22" Type="http://schemas.openxmlformats.org/officeDocument/2006/relationships/font" Target="fonts/BookAntiqua-boldItalic.fntdata"/><Relationship Id="rId21" Type="http://schemas.openxmlformats.org/officeDocument/2006/relationships/font" Target="fonts/BookAntiqua-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Italic.fntdata"/><Relationship Id="rId25" Type="http://schemas.openxmlformats.org/officeDocument/2006/relationships/font" Target="fonts/CenturyGothic-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BookAntiqua-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eebb5bf0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deebb5bf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eebb5bf00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eebb5bf0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descr="Tag=AccentColor&#10;Flavor=Light&#10;Target=Fill" id="12" name="Google Shape;12;p15"/>
          <p:cNvSpPr/>
          <p:nvPr/>
        </p:nvSpPr>
        <p:spPr>
          <a:xfrm flipH="1">
            <a:off x="2599854" y="527562"/>
            <a:ext cx="6992292" cy="5102484"/>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 name="Google Shape;13;p15"/>
          <p:cNvSpPr txBox="1"/>
          <p:nvPr>
            <p:ph type="ctrTitle"/>
          </p:nvPr>
        </p:nvSpPr>
        <p:spPr>
          <a:xfrm>
            <a:off x="1508760" y="1591056"/>
            <a:ext cx="5705856" cy="32644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entury Gothic"/>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5"/>
          <p:cNvSpPr txBox="1"/>
          <p:nvPr>
            <p:ph idx="1" type="subTitle"/>
          </p:nvPr>
        </p:nvSpPr>
        <p:spPr>
          <a:xfrm>
            <a:off x="1524000" y="4928616"/>
            <a:ext cx="5705856" cy="99669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descr="Tag=AccentColor&#10;Flavor=Light&#10;Target=Fill" id="74" name="Google Shape;74;p24"/>
          <p:cNvSpPr/>
          <p:nvPr/>
        </p:nvSpPr>
        <p:spPr>
          <a:xfrm>
            <a:off x="684965" y="1332237"/>
            <a:ext cx="5263732" cy="3841102"/>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 name="Google Shape;75;p24"/>
          <p:cNvSpPr txBox="1"/>
          <p:nvPr>
            <p:ph type="title"/>
          </p:nvPr>
        </p:nvSpPr>
        <p:spPr>
          <a:xfrm>
            <a:off x="1399032" y="2523744"/>
            <a:ext cx="3831336" cy="145389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p:nvPr>
            <p:ph idx="2" type="pic"/>
          </p:nvPr>
        </p:nvSpPr>
        <p:spPr>
          <a:xfrm>
            <a:off x="6711696" y="640079"/>
            <a:ext cx="4837176" cy="556869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7" name="Google Shape;77;p24"/>
          <p:cNvSpPr txBox="1"/>
          <p:nvPr>
            <p:ph idx="1" type="body"/>
          </p:nvPr>
        </p:nvSpPr>
        <p:spPr>
          <a:xfrm>
            <a:off x="1655064" y="4087368"/>
            <a:ext cx="3319272" cy="64922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sz="2000" cap="none"/>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descr="Tag=AccentColor&#10;Flavor=Light&#10;Target=Fill" id="19" name="Google Shape;19;p16"/>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body"/>
          </p:nvPr>
        </p:nvSpPr>
        <p:spPr>
          <a:xfrm>
            <a:off x="838200" y="2011680"/>
            <a:ext cx="1051560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descr="Tag=AccentColor&#10;Flavor=Light&#10;Target=Fill" id="26" name="Google Shape;26;p17"/>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 name="Google Shape;2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7"/>
          <p:cNvSpPr txBox="1"/>
          <p:nvPr>
            <p:ph idx="1" type="body"/>
          </p:nvPr>
        </p:nvSpPr>
        <p:spPr>
          <a:xfrm>
            <a:off x="838200" y="2011680"/>
            <a:ext cx="493776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7"/>
          <p:cNvSpPr txBox="1"/>
          <p:nvPr>
            <p:ph idx="2" type="body"/>
          </p:nvPr>
        </p:nvSpPr>
        <p:spPr>
          <a:xfrm>
            <a:off x="6419088" y="2011680"/>
            <a:ext cx="493776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descr="Tag=AccentColor&#10;Flavor=Light&#10;Target=Fill" id="34" name="Google Shape;34;p18"/>
          <p:cNvSpPr/>
          <p:nvPr/>
        </p:nvSpPr>
        <p:spPr>
          <a:xfrm>
            <a:off x="7209816" y="0"/>
            <a:ext cx="4143984" cy="5747660"/>
          </a:xfrm>
          <a:custGeom>
            <a:rect b="b" l="l" r="r" t="t"/>
            <a:pathLst>
              <a:path extrusionOk="0" h="5956080" w="384375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 name="Google Shape;35;p18"/>
          <p:cNvSpPr txBox="1"/>
          <p:nvPr>
            <p:ph type="title"/>
          </p:nvPr>
        </p:nvSpPr>
        <p:spPr>
          <a:xfrm>
            <a:off x="831850" y="1078991"/>
            <a:ext cx="5266944" cy="31363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entury Gothic"/>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8"/>
          <p:cNvSpPr txBox="1"/>
          <p:nvPr>
            <p:ph idx="1" type="body"/>
          </p:nvPr>
        </p:nvSpPr>
        <p:spPr>
          <a:xfrm>
            <a:off x="831850" y="4279392"/>
            <a:ext cx="5266944"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sz="2400" cap="none">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descr="Tag=AccentColor&#10;Flavor=Light&#10;Target=Fill" id="41" name="Google Shape;41;p19"/>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 name="Google Shape;42;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9"/>
          <p:cNvSpPr txBox="1"/>
          <p:nvPr>
            <p:ph idx="1" type="body"/>
          </p:nvPr>
        </p:nvSpPr>
        <p:spPr>
          <a:xfrm>
            <a:off x="839788" y="2011680"/>
            <a:ext cx="49377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9"/>
          <p:cNvSpPr txBox="1"/>
          <p:nvPr>
            <p:ph idx="2" type="body"/>
          </p:nvPr>
        </p:nvSpPr>
        <p:spPr>
          <a:xfrm>
            <a:off x="839788" y="3127248"/>
            <a:ext cx="49377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
          <p:cNvSpPr txBox="1"/>
          <p:nvPr>
            <p:ph idx="3" type="body"/>
          </p:nvPr>
        </p:nvSpPr>
        <p:spPr>
          <a:xfrm>
            <a:off x="6419088" y="2011680"/>
            <a:ext cx="49377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9"/>
          <p:cNvSpPr txBox="1"/>
          <p:nvPr>
            <p:ph idx="4" type="body"/>
          </p:nvPr>
        </p:nvSpPr>
        <p:spPr>
          <a:xfrm>
            <a:off x="6419088" y="3127248"/>
            <a:ext cx="49377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descr="Tag=AccentColor&#10;Flavor=Light&#10;Target=Fill" id="51" name="Google Shape;51;p20"/>
          <p:cNvSpPr/>
          <p:nvPr/>
        </p:nvSpPr>
        <p:spPr>
          <a:xfrm flipH="1">
            <a:off x="1969639" y="181596"/>
            <a:ext cx="8252722" cy="6022258"/>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 name="Google Shape;52;p20"/>
          <p:cNvSpPr txBox="1"/>
          <p:nvPr>
            <p:ph type="title"/>
          </p:nvPr>
        </p:nvSpPr>
        <p:spPr>
          <a:xfrm>
            <a:off x="2843784" y="1572768"/>
            <a:ext cx="6501384" cy="409651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56" name="Shape 56"/>
        <p:cNvGrpSpPr/>
        <p:nvPr/>
      </p:nvGrpSpPr>
      <p:grpSpPr>
        <a:xfrm>
          <a:off x="0" y="0"/>
          <a:ext cx="0" cy="0"/>
          <a:chOff x="0" y="0"/>
          <a:chExt cx="0" cy="0"/>
        </a:xfrm>
      </p:grpSpPr>
      <p:sp>
        <p:nvSpPr>
          <p:cNvPr id="57" name="Google Shape;5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60" name="Shape 60"/>
        <p:cNvGrpSpPr/>
        <p:nvPr/>
      </p:nvGrpSpPr>
      <p:grpSpPr>
        <a:xfrm>
          <a:off x="0" y="0"/>
          <a:ext cx="0" cy="0"/>
          <a:chOff x="0" y="0"/>
          <a:chExt cx="0" cy="0"/>
        </a:xfrm>
      </p:grpSpPr>
      <p:sp>
        <p:nvSpPr>
          <p:cNvPr descr="Mask ID=&#10;Mask position=bottom, center&#10;Mask family= brushstroke, landscape, wide" id="61" name="Google Shape;61;p22"/>
          <p:cNvSpPr/>
          <p:nvPr/>
        </p:nvSpPr>
        <p:spPr>
          <a:xfrm>
            <a:off x="1768100" y="-1"/>
            <a:ext cx="10423900" cy="5920155"/>
          </a:xfrm>
          <a:custGeom>
            <a:rect b="b" l="l" r="r" t="t"/>
            <a:pathLst>
              <a:path extrusionOk="0" h="5491534" w="1042390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descr="Tag=AccentColor&#10;Flavor=Light&#10;Target=Fill" id="66" name="Google Shape;66;p23"/>
          <p:cNvSpPr/>
          <p:nvPr/>
        </p:nvSpPr>
        <p:spPr>
          <a:xfrm>
            <a:off x="4726728" y="0"/>
            <a:ext cx="7472381" cy="6858000"/>
          </a:xfrm>
          <a:custGeom>
            <a:rect b="b" l="l" r="r" t="t"/>
            <a:pathLst>
              <a:path extrusionOk="0" h="6886575" w="7472381">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7" name="Google Shape;67;p23"/>
          <p:cNvSpPr txBox="1"/>
          <p:nvPr>
            <p:ph type="title"/>
          </p:nvPr>
        </p:nvSpPr>
        <p:spPr>
          <a:xfrm>
            <a:off x="839788" y="640080"/>
            <a:ext cx="3886200" cy="29535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3"/>
          <p:cNvSpPr txBox="1"/>
          <p:nvPr>
            <p:ph idx="1" type="body"/>
          </p:nvPr>
        </p:nvSpPr>
        <p:spPr>
          <a:xfrm>
            <a:off x="7059168" y="640080"/>
            <a:ext cx="4489704" cy="5596128"/>
          </a:xfrm>
          <a:prstGeom prst="rect">
            <a:avLst/>
          </a:prstGeom>
          <a:noFill/>
          <a:ln>
            <a:noFill/>
          </a:ln>
        </p:spPr>
        <p:txBody>
          <a:bodyPr anchorCtr="0" anchor="ctr" bIns="45700" lIns="91425" spcFirstLastPara="1" rIns="91425" wrap="square" tIns="45700">
            <a:norm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23"/>
          <p:cNvSpPr txBox="1"/>
          <p:nvPr>
            <p:ph idx="2" type="body"/>
          </p:nvPr>
        </p:nvSpPr>
        <p:spPr>
          <a:xfrm>
            <a:off x="839788" y="3776472"/>
            <a:ext cx="3886200" cy="24688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PyY_tjhFNB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improvingteaching.co.uk/2017/11/19/planning-lessons-using-cognitive-load-theory/" TargetMode="External"/><Relationship Id="rId5"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improvingteaching.co.uk/2017/11/19/planning-lessons-using-cognitive-load-theory/" TargetMode="External"/><Relationship Id="rId5"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hart, radar chart&#10;&#10;Description automatically generated" id="98" name="Google Shape;98;p1"/>
          <p:cNvPicPr preferRelativeResize="0"/>
          <p:nvPr/>
        </p:nvPicPr>
        <p:blipFill rotWithShape="1">
          <a:blip r:embed="rId3">
            <a:alphaModFix/>
          </a:blip>
          <a:srcRect b="7569" l="0" r="0" t="4882"/>
          <a:stretch/>
        </p:blipFill>
        <p:spPr>
          <a:xfrm>
            <a:off x="20" y="10"/>
            <a:ext cx="12191980" cy="6857990"/>
          </a:xfrm>
          <a:custGeom>
            <a:rect b="b" l="l" r="r" t="t"/>
            <a:pathLst>
              <a:path extrusionOk="0" h="6858000" w="12192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a:noFill/>
          <a:ln>
            <a:noFill/>
          </a:ln>
        </p:spPr>
      </p:pic>
      <p:sp>
        <p:nvSpPr>
          <p:cNvPr id="99" name="Google Shape;99;p1"/>
          <p:cNvSpPr txBox="1"/>
          <p:nvPr>
            <p:ph type="ctrTitle"/>
          </p:nvPr>
        </p:nvSpPr>
        <p:spPr>
          <a:xfrm>
            <a:off x="6095999" y="3834174"/>
            <a:ext cx="5257800" cy="170157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Book Antiqua"/>
              <a:buNone/>
            </a:pPr>
            <a:r>
              <a:rPr lang="en-US" sz="2800">
                <a:latin typeface="Book Antiqua"/>
                <a:ea typeface="Book Antiqua"/>
                <a:cs typeface="Book Antiqua"/>
                <a:sym typeface="Book Antiqua"/>
              </a:rPr>
              <a:t>France and the Restitution of African Cultural Property: </a:t>
            </a:r>
            <a:br>
              <a:rPr lang="en-US" sz="2800">
                <a:latin typeface="Book Antiqua"/>
                <a:ea typeface="Book Antiqua"/>
                <a:cs typeface="Book Antiqua"/>
                <a:sym typeface="Book Antiqua"/>
              </a:rPr>
            </a:br>
            <a:r>
              <a:rPr lang="en-US" sz="2800">
                <a:latin typeface="Book Antiqua"/>
                <a:ea typeface="Book Antiqua"/>
                <a:cs typeface="Book Antiqua"/>
                <a:sym typeface="Book Antiqua"/>
              </a:rPr>
              <a:t>A Critical Race Theory View</a:t>
            </a:r>
            <a:endParaRPr/>
          </a:p>
        </p:txBody>
      </p:sp>
      <p:sp>
        <p:nvSpPr>
          <p:cNvPr id="100" name="Google Shape;100;p1"/>
          <p:cNvSpPr txBox="1"/>
          <p:nvPr>
            <p:ph idx="1" type="subTitle"/>
          </p:nvPr>
        </p:nvSpPr>
        <p:spPr>
          <a:xfrm>
            <a:off x="6096000" y="5592499"/>
            <a:ext cx="5147960" cy="6467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en-US" sz="1400">
                <a:latin typeface="Book Antiqua"/>
                <a:ea typeface="Book Antiqua"/>
                <a:cs typeface="Book Antiqua"/>
                <a:sym typeface="Book Antiqua"/>
              </a:rPr>
              <a:t>KHAMAL PATTERSON, ESQ.</a:t>
            </a:r>
            <a:endParaRPr/>
          </a:p>
          <a:p>
            <a:pPr indent="0" lvl="0" marL="0" rtl="0" algn="ctr">
              <a:lnSpc>
                <a:spcPct val="90000"/>
              </a:lnSpc>
              <a:spcBef>
                <a:spcPts val="1000"/>
              </a:spcBef>
              <a:spcAft>
                <a:spcPts val="0"/>
              </a:spcAft>
              <a:buClr>
                <a:schemeClr val="dk1"/>
              </a:buClr>
              <a:buSzPts val="1400"/>
              <a:buNone/>
            </a:pPr>
            <a:r>
              <a:rPr lang="en-US" sz="1400">
                <a:latin typeface="Book Antiqua"/>
                <a:ea typeface="Book Antiqua"/>
                <a:cs typeface="Book Antiqua"/>
                <a:sym typeface="Book Antiqua"/>
              </a:rPr>
              <a:t>ANTONIO C. CUYLER,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4" name="Google Shape;174;p10"/>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5" name="Google Shape;175;p10"/>
          <p:cNvSpPr txBox="1"/>
          <p:nvPr>
            <p:ph type="title"/>
          </p:nvPr>
        </p:nvSpPr>
        <p:spPr>
          <a:xfrm>
            <a:off x="838200" y="713312"/>
            <a:ext cx="3461084"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Book Antiqua"/>
              <a:buNone/>
            </a:pPr>
            <a:r>
              <a:rPr lang="en-US">
                <a:solidFill>
                  <a:srgbClr val="FFFFFF"/>
                </a:solidFill>
                <a:latin typeface="Book Antiqua"/>
                <a:ea typeface="Book Antiqua"/>
                <a:cs typeface="Book Antiqua"/>
                <a:sym typeface="Book Antiqua"/>
              </a:rPr>
              <a:t>Conclusions</a:t>
            </a:r>
            <a:endParaRPr/>
          </a:p>
        </p:txBody>
      </p:sp>
      <p:sp>
        <p:nvSpPr>
          <p:cNvPr id="176" name="Google Shape;176;p10"/>
          <p:cNvSpPr txBox="1"/>
          <p:nvPr>
            <p:ph idx="1" type="body"/>
          </p:nvPr>
        </p:nvSpPr>
        <p:spPr>
          <a:xfrm>
            <a:off x="6095999" y="528638"/>
            <a:ext cx="5257801" cy="5616051"/>
          </a:xfrm>
          <a:prstGeom prst="rect">
            <a:avLst/>
          </a:prstGeom>
          <a:noFill/>
          <a:ln>
            <a:noFill/>
          </a:ln>
        </p:spPr>
        <p:txBody>
          <a:bodyPr anchorCtr="0" anchor="ctr" bIns="45700" lIns="91425" spcFirstLastPara="1" rIns="91425" wrap="square" tIns="45700">
            <a:noAutofit/>
          </a:bodyPr>
          <a:lstStyle/>
          <a:p>
            <a:pPr indent="-234950" lvl="0" marL="228600" rtl="0" algn="l">
              <a:lnSpc>
                <a:spcPct val="70000"/>
              </a:lnSpc>
              <a:spcBef>
                <a:spcPts val="0"/>
              </a:spcBef>
              <a:spcAft>
                <a:spcPts val="0"/>
              </a:spcAft>
              <a:buClr>
                <a:schemeClr val="dk1"/>
              </a:buClr>
              <a:buSzPts val="1950"/>
              <a:buChar char="•"/>
            </a:pPr>
            <a:r>
              <a:rPr lang="en-US" sz="1950">
                <a:latin typeface="Book Antiqua"/>
                <a:ea typeface="Book Antiqua"/>
                <a:cs typeface="Book Antiqua"/>
                <a:sym typeface="Book Antiqua"/>
              </a:rPr>
              <a:t>Extant literature (Curtis, 2007; DeBlock, 2019; Hicks, 2020; Maaba, 2009; Maples, 2020 Munjeri, 2009; Nevadomsky, 2018; Roberts, 2019; Savoy, 2021; Shyllon, 2014; Shyllon, 2015; Thompson, 2020) remains remiss of anti-Black racism’s impact on the restitution of African cultural property. </a:t>
            </a:r>
            <a:endParaRPr sz="2690"/>
          </a:p>
          <a:p>
            <a:pPr indent="-234950" lvl="0" marL="228600" rtl="0" algn="l">
              <a:lnSpc>
                <a:spcPct val="70000"/>
              </a:lnSpc>
              <a:spcBef>
                <a:spcPts val="1000"/>
              </a:spcBef>
              <a:spcAft>
                <a:spcPts val="0"/>
              </a:spcAft>
              <a:buClr>
                <a:schemeClr val="dk1"/>
              </a:buClr>
              <a:buSzPts val="1950"/>
              <a:buChar char="•"/>
            </a:pPr>
            <a:r>
              <a:rPr lang="en-US" sz="1950">
                <a:latin typeface="Book Antiqua"/>
                <a:ea typeface="Book Antiqua"/>
                <a:cs typeface="Book Antiqua"/>
                <a:sym typeface="Book Antiqua"/>
              </a:rPr>
              <a:t>This compelled us to explore the research question: in what ways might Critical Race Theory (CRT) advance and inform policies that promote and preserve African cultural property for future generations, especially for those of African descent? Using CRT provided us with the theoretical lens to discuss the proverbial, “Elephant in the room” of anti-Black racism in France’s resistance to the repatriation of African cultural property.</a:t>
            </a:r>
            <a:endParaRPr sz="2690"/>
          </a:p>
          <a:p>
            <a:pPr indent="-234950" lvl="0" marL="228600" rtl="0" algn="l">
              <a:lnSpc>
                <a:spcPct val="70000"/>
              </a:lnSpc>
              <a:spcBef>
                <a:spcPts val="1000"/>
              </a:spcBef>
              <a:spcAft>
                <a:spcPts val="0"/>
              </a:spcAft>
              <a:buClr>
                <a:schemeClr val="dk1"/>
              </a:buClr>
              <a:buSzPts val="1950"/>
              <a:buChar char="•"/>
            </a:pPr>
            <a:r>
              <a:rPr lang="en-US" sz="1950">
                <a:highlight>
                  <a:srgbClr val="FFFFFF"/>
                </a:highlight>
                <a:latin typeface="Book Antiqua"/>
                <a:ea typeface="Book Antiqua"/>
                <a:cs typeface="Book Antiqua"/>
                <a:sym typeface="Book Antiqua"/>
              </a:rPr>
              <a:t>We explicitly and unequivocally support the definitive restitution of all ill acquired African cultural property from France back to its country of origin and former colonies. </a:t>
            </a:r>
            <a:endParaRPr sz="185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2" name="Google Shape;182;p11"/>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3" name="Google Shape;183;p11"/>
          <p:cNvSpPr txBox="1"/>
          <p:nvPr>
            <p:ph type="title"/>
          </p:nvPr>
        </p:nvSpPr>
        <p:spPr>
          <a:xfrm>
            <a:off x="838200" y="713312"/>
            <a:ext cx="3524250"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Treatie</a:t>
            </a:r>
            <a:r>
              <a:rPr lang="en-US">
                <a:latin typeface="Book Antiqua"/>
                <a:ea typeface="Book Antiqua"/>
                <a:cs typeface="Book Antiqua"/>
                <a:sym typeface="Book Antiqua"/>
              </a:rPr>
              <a:t>s</a:t>
            </a:r>
            <a:endParaRPr>
              <a:latin typeface="Book Antiqua"/>
              <a:ea typeface="Book Antiqua"/>
              <a:cs typeface="Book Antiqua"/>
              <a:sym typeface="Book Antiqua"/>
            </a:endParaRPr>
          </a:p>
        </p:txBody>
      </p:sp>
      <p:sp>
        <p:nvSpPr>
          <p:cNvPr id="184" name="Google Shape;184;p11"/>
          <p:cNvSpPr txBox="1"/>
          <p:nvPr>
            <p:ph idx="1" type="body"/>
          </p:nvPr>
        </p:nvSpPr>
        <p:spPr>
          <a:xfrm>
            <a:off x="6095999" y="713313"/>
            <a:ext cx="5257801" cy="5431376"/>
          </a:xfrm>
          <a:prstGeom prst="rect">
            <a:avLst/>
          </a:prstGeom>
          <a:noFill/>
          <a:ln>
            <a:noFill/>
          </a:ln>
        </p:spPr>
        <p:txBody>
          <a:bodyPr anchorCtr="0" anchor="ctr" bIns="45700" lIns="91425" spcFirstLastPara="1" rIns="91425" wrap="square" tIns="45700">
            <a:normAutofit/>
          </a:bodyPr>
          <a:lstStyle/>
          <a:p>
            <a:pPr indent="-336550" lvl="0" marL="457200" marR="0" rtl="0" algn="l">
              <a:lnSpc>
                <a:spcPct val="90000"/>
              </a:lnSpc>
              <a:spcBef>
                <a:spcPts val="0"/>
              </a:spcBef>
              <a:spcAft>
                <a:spcPts val="0"/>
              </a:spcAft>
              <a:buSzPts val="1700"/>
              <a:buFont typeface="Book Antiqua"/>
              <a:buChar char="●"/>
            </a:pPr>
            <a:r>
              <a:rPr lang="en-US" sz="1700">
                <a:latin typeface="Book Antiqua"/>
                <a:ea typeface="Book Antiqua"/>
                <a:cs typeface="Book Antiqua"/>
                <a:sym typeface="Book Antiqua"/>
              </a:rPr>
              <a:t>France has a history of</a:t>
            </a:r>
            <a:r>
              <a:rPr lang="en-US" sz="1700">
                <a:latin typeface="Book Antiqua"/>
                <a:ea typeface="Book Antiqua"/>
                <a:cs typeface="Book Antiqua"/>
                <a:sym typeface="Book Antiqua"/>
              </a:rPr>
              <a:t> exacting tribute and engaging in expropriation of national cultural heritage.</a:t>
            </a:r>
            <a:endParaRPr sz="1700">
              <a:latin typeface="Book Antiqua"/>
              <a:ea typeface="Book Antiqua"/>
              <a:cs typeface="Book Antiqua"/>
              <a:sym typeface="Book Antiqua"/>
            </a:endParaRPr>
          </a:p>
          <a:p>
            <a:pPr indent="0" lvl="0" marL="457200" marR="0" rtl="0" algn="l">
              <a:lnSpc>
                <a:spcPct val="90000"/>
              </a:lnSpc>
              <a:spcBef>
                <a:spcPts val="0"/>
              </a:spcBef>
              <a:spcAft>
                <a:spcPts val="0"/>
              </a:spcAft>
              <a:buNone/>
            </a:pPr>
            <a:r>
              <a:t/>
            </a:r>
            <a:endParaRPr sz="1700">
              <a:latin typeface="Book Antiqua"/>
              <a:ea typeface="Book Antiqua"/>
              <a:cs typeface="Book Antiqua"/>
              <a:sym typeface="Book Antiqua"/>
            </a:endParaRPr>
          </a:p>
          <a:p>
            <a:pPr indent="-336550" lvl="0" marL="457200" marR="0" rtl="0" algn="l">
              <a:lnSpc>
                <a:spcPct val="90000"/>
              </a:lnSpc>
              <a:spcBef>
                <a:spcPts val="0"/>
              </a:spcBef>
              <a:spcAft>
                <a:spcPts val="0"/>
              </a:spcAft>
              <a:buSzPts val="1700"/>
              <a:buFont typeface="Book Antiqua"/>
              <a:buChar char="●"/>
            </a:pPr>
            <a:r>
              <a:rPr lang="en-US" sz="1700">
                <a:latin typeface="Book Antiqua"/>
                <a:ea typeface="Book Antiqua"/>
                <a:cs typeface="Book Antiqua"/>
                <a:sym typeface="Book Antiqua"/>
              </a:rPr>
              <a:t>French domestic laws, were used to justify taking and keeping plunder from Africa.</a:t>
            </a:r>
            <a:endParaRPr sz="1700">
              <a:latin typeface="Book Antiqua"/>
              <a:ea typeface="Book Antiqua"/>
              <a:cs typeface="Book Antiqua"/>
              <a:sym typeface="Book Antiqua"/>
            </a:endParaRPr>
          </a:p>
          <a:p>
            <a:pPr indent="0" lvl="0" marL="457200" marR="0" rtl="0" algn="l">
              <a:lnSpc>
                <a:spcPct val="90000"/>
              </a:lnSpc>
              <a:spcBef>
                <a:spcPts val="0"/>
              </a:spcBef>
              <a:spcAft>
                <a:spcPts val="0"/>
              </a:spcAft>
              <a:buNone/>
            </a:pPr>
            <a:r>
              <a:t/>
            </a:r>
            <a:endParaRPr sz="1700">
              <a:latin typeface="Book Antiqua"/>
              <a:ea typeface="Book Antiqua"/>
              <a:cs typeface="Book Antiqua"/>
              <a:sym typeface="Book Antiqua"/>
            </a:endParaRPr>
          </a:p>
          <a:p>
            <a:pPr indent="-336550" lvl="0" marL="457200" marR="0" rtl="0" algn="l">
              <a:lnSpc>
                <a:spcPct val="90000"/>
              </a:lnSpc>
              <a:spcBef>
                <a:spcPts val="0"/>
              </a:spcBef>
              <a:spcAft>
                <a:spcPts val="0"/>
              </a:spcAft>
              <a:buSzPts val="1700"/>
              <a:buFont typeface="Book Antiqua"/>
              <a:buChar char="●"/>
            </a:pPr>
            <a:r>
              <a:rPr lang="en-US" sz="1700">
                <a:latin typeface="Book Antiqua"/>
                <a:ea typeface="Book Antiqua"/>
                <a:cs typeface="Book Antiqua"/>
                <a:sym typeface="Book Antiqua"/>
              </a:rPr>
              <a:t>Treaties were used to expropriate art and cultural heritage during the rule of the French Monarchy, Revolutionary France, and the French Empire.</a:t>
            </a:r>
            <a:endParaRPr sz="1700">
              <a:latin typeface="Book Antiqua"/>
              <a:ea typeface="Book Antiqua"/>
              <a:cs typeface="Book Antiqua"/>
              <a:sym typeface="Book Antiqua"/>
            </a:endParaRPr>
          </a:p>
          <a:p>
            <a:pPr indent="0" lvl="0" marL="457200" marR="0" rtl="0" algn="l">
              <a:lnSpc>
                <a:spcPct val="90000"/>
              </a:lnSpc>
              <a:spcBef>
                <a:spcPts val="0"/>
              </a:spcBef>
              <a:spcAft>
                <a:spcPts val="0"/>
              </a:spcAft>
              <a:buNone/>
            </a:pPr>
            <a:r>
              <a:t/>
            </a:r>
            <a:endParaRPr sz="1700">
              <a:latin typeface="Book Antiqua"/>
              <a:ea typeface="Book Antiqua"/>
              <a:cs typeface="Book Antiqua"/>
              <a:sym typeface="Book Antiqua"/>
            </a:endParaRPr>
          </a:p>
          <a:p>
            <a:pPr indent="-336550" lvl="0" marL="457200" marR="0" rtl="0" algn="l">
              <a:lnSpc>
                <a:spcPct val="90000"/>
              </a:lnSpc>
              <a:spcBef>
                <a:spcPts val="0"/>
              </a:spcBef>
              <a:spcAft>
                <a:spcPts val="0"/>
              </a:spcAft>
              <a:buSzPts val="1700"/>
              <a:buFont typeface="Book Antiqua"/>
              <a:buChar char="●"/>
            </a:pPr>
            <a:r>
              <a:rPr lang="en-US" sz="1700">
                <a:latin typeface="Book Antiqua"/>
                <a:ea typeface="Book Antiqua"/>
                <a:cs typeface="Book Antiqua"/>
                <a:sym typeface="Book Antiqua"/>
              </a:rPr>
              <a:t>France can use treaties to definitely repatriate cultural heritage to Africa.</a:t>
            </a:r>
            <a:endParaRPr sz="1700">
              <a:latin typeface="Book Antiqua"/>
              <a:ea typeface="Book Antiqua"/>
              <a:cs typeface="Book Antiqua"/>
              <a:sym typeface="Book Antiqua"/>
            </a:endParaRPr>
          </a:p>
          <a:p>
            <a:pPr indent="0" lvl="0" marL="457200" marR="0" rtl="0" algn="l">
              <a:lnSpc>
                <a:spcPct val="90000"/>
              </a:lnSpc>
              <a:spcBef>
                <a:spcPts val="0"/>
              </a:spcBef>
              <a:spcAft>
                <a:spcPts val="0"/>
              </a:spcAft>
              <a:buNone/>
            </a:pPr>
            <a:r>
              <a:t/>
            </a:r>
            <a:endParaRPr sz="1700">
              <a:latin typeface="Book Antiqua"/>
              <a:ea typeface="Book Antiqua"/>
              <a:cs typeface="Book Antiqua"/>
              <a:sym typeface="Book Antiqua"/>
            </a:endParaRPr>
          </a:p>
          <a:p>
            <a:pPr indent="-336550" lvl="0" marL="457200" marR="0" rtl="0" algn="l">
              <a:lnSpc>
                <a:spcPct val="90000"/>
              </a:lnSpc>
              <a:spcBef>
                <a:spcPts val="0"/>
              </a:spcBef>
              <a:spcAft>
                <a:spcPts val="0"/>
              </a:spcAft>
              <a:buSzPts val="1700"/>
              <a:buFont typeface="Book Antiqua"/>
              <a:buChar char="●"/>
            </a:pPr>
            <a:r>
              <a:rPr lang="en-US" sz="1700">
                <a:latin typeface="Book Antiqua"/>
                <a:ea typeface="Book Antiqua"/>
                <a:cs typeface="Book Antiqua"/>
                <a:sym typeface="Book Antiqua"/>
              </a:rPr>
              <a:t>France taking the step to repatriate African artifacts via treaty may spur other former colonial powers to do the same. </a:t>
            </a:r>
            <a:endParaRPr sz="1700">
              <a:latin typeface="Book Antiqua"/>
              <a:ea typeface="Book Antiqua"/>
              <a:cs typeface="Book Antiqua"/>
              <a:sym typeface="Book Antiqu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0" name="Google Shape;190;p12"/>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1" name="Google Shape;191;p12"/>
          <p:cNvSpPr txBox="1"/>
          <p:nvPr>
            <p:ph type="title"/>
          </p:nvPr>
        </p:nvSpPr>
        <p:spPr>
          <a:xfrm>
            <a:off x="838200" y="713312"/>
            <a:ext cx="3524250"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Practical &amp; Scholarly Implications</a:t>
            </a:r>
            <a:endParaRPr>
              <a:latin typeface="Book Antiqua"/>
              <a:ea typeface="Book Antiqua"/>
              <a:cs typeface="Book Antiqua"/>
              <a:sym typeface="Book Antiqua"/>
            </a:endParaRPr>
          </a:p>
        </p:txBody>
      </p:sp>
      <p:sp>
        <p:nvSpPr>
          <p:cNvPr id="192" name="Google Shape;192;p12"/>
          <p:cNvSpPr txBox="1"/>
          <p:nvPr>
            <p:ph idx="1" type="body"/>
          </p:nvPr>
        </p:nvSpPr>
        <p:spPr>
          <a:xfrm>
            <a:off x="6096000" y="713325"/>
            <a:ext cx="5893500" cy="5431500"/>
          </a:xfrm>
          <a:prstGeom prst="rect">
            <a:avLst/>
          </a:prstGeom>
          <a:noFill/>
          <a:ln>
            <a:noFill/>
          </a:ln>
        </p:spPr>
        <p:txBody>
          <a:bodyPr anchorCtr="0" anchor="ctr" bIns="45700" lIns="91425" spcFirstLastPara="1" rIns="91425" wrap="square" tIns="45700">
            <a:normAutofit/>
          </a:bodyPr>
          <a:lstStyle/>
          <a:p>
            <a:pPr indent="-457200" lvl="0" marL="457200" marR="0" rtl="0" algn="l">
              <a:lnSpc>
                <a:spcPct val="100000"/>
              </a:lnSpc>
              <a:spcBef>
                <a:spcPts val="0"/>
              </a:spcBef>
              <a:spcAft>
                <a:spcPts val="0"/>
              </a:spcAft>
              <a:buClr>
                <a:schemeClr val="dk1"/>
              </a:buClr>
              <a:buSzPts val="2000"/>
              <a:buChar char="•"/>
            </a:pPr>
            <a:r>
              <a:rPr lang="en-US" sz="2000">
                <a:latin typeface="Book Antiqua"/>
                <a:ea typeface="Book Antiqua"/>
                <a:cs typeface="Book Antiqua"/>
                <a:sym typeface="Book Antiqua"/>
              </a:rPr>
              <a:t>Cultural diplomacy between African countries and France will remain challenged and strained by the historic inequitable relationship that exists between the formerly colonized and one of their colonizers.</a:t>
            </a:r>
            <a:endParaRPr sz="2000">
              <a:latin typeface="Book Antiqua"/>
              <a:ea typeface="Book Antiqua"/>
              <a:cs typeface="Book Antiqua"/>
              <a:sym typeface="Book Antiqua"/>
            </a:endParaRPr>
          </a:p>
          <a:p>
            <a:pPr indent="-457200" lvl="0" marL="457200" marR="0" rtl="0" algn="l">
              <a:lnSpc>
                <a:spcPct val="100000"/>
              </a:lnSpc>
              <a:spcBef>
                <a:spcPts val="0"/>
              </a:spcBef>
              <a:spcAft>
                <a:spcPts val="0"/>
              </a:spcAft>
              <a:buClr>
                <a:schemeClr val="dk1"/>
              </a:buClr>
              <a:buSzPts val="2000"/>
              <a:buChar char="•"/>
            </a:pPr>
            <a:r>
              <a:rPr lang="en-US" sz="2000">
                <a:latin typeface="Book Antiqua"/>
                <a:ea typeface="Book Antiqua"/>
                <a:cs typeface="Book Antiqua"/>
                <a:sym typeface="Book Antiqua"/>
              </a:rPr>
              <a:t>Too many African creatives and people will continue to lack access to their ancestral inspiration and cultural birth right further undermining the preservation of their critical cultural heritage.</a:t>
            </a:r>
            <a:endParaRPr sz="2000">
              <a:latin typeface="Book Antiqua"/>
              <a:ea typeface="Book Antiqua"/>
              <a:cs typeface="Book Antiqua"/>
              <a:sym typeface="Book Antiqua"/>
            </a:endParaRPr>
          </a:p>
          <a:p>
            <a:pPr indent="-457200" lvl="0" marL="457200" marR="0" rtl="0" algn="l">
              <a:lnSpc>
                <a:spcPct val="100000"/>
              </a:lnSpc>
              <a:spcBef>
                <a:spcPts val="0"/>
              </a:spcBef>
              <a:spcAft>
                <a:spcPts val="0"/>
              </a:spcAft>
              <a:buSzPts val="2000"/>
              <a:buFont typeface="Book Antiqua"/>
              <a:buChar char="•"/>
            </a:pPr>
            <a:r>
              <a:rPr lang="en-US" sz="2000">
                <a:latin typeface="Book Antiqua"/>
                <a:ea typeface="Book Antiqua"/>
                <a:cs typeface="Book Antiqua"/>
                <a:sym typeface="Book Antiqua"/>
              </a:rPr>
              <a:t>Future research on the restitution of African cultural property </a:t>
            </a:r>
            <a:r>
              <a:rPr lang="en-US" sz="2000">
                <a:latin typeface="Book Antiqua"/>
                <a:ea typeface="Book Antiqua"/>
                <a:cs typeface="Book Antiqua"/>
                <a:sym typeface="Book Antiqua"/>
              </a:rPr>
              <a:t>should explore the ways in which anti-Black racism challenges and informs these discourses</a:t>
            </a:r>
            <a:r>
              <a:rPr lang="en-US" sz="2000">
                <a:latin typeface="Book Antiqua"/>
                <a:ea typeface="Book Antiqua"/>
                <a:cs typeface="Book Antiqua"/>
                <a:sym typeface="Book Antiqua"/>
              </a:rPr>
              <a:t> in Belgium, Germany, Italy, the Netherlands, the U. K., and </a:t>
            </a:r>
            <a:r>
              <a:rPr lang="en-US" sz="1950">
                <a:highlight>
                  <a:schemeClr val="lt1"/>
                </a:highlight>
                <a:latin typeface="Book Antiqua"/>
                <a:ea typeface="Book Antiqua"/>
                <a:cs typeface="Book Antiqua"/>
                <a:sym typeface="Book Antiqua"/>
              </a:rPr>
              <a:t>the U. S.</a:t>
            </a:r>
            <a:endParaRPr sz="2000">
              <a:latin typeface="Book Antiqua"/>
              <a:ea typeface="Book Antiqua"/>
              <a:cs typeface="Book Antiqua"/>
              <a:sym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8" name="Google Shape;198;p13"/>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9" name="Google Shape;199;p13"/>
          <p:cNvSpPr txBox="1"/>
          <p:nvPr>
            <p:ph type="title"/>
          </p:nvPr>
        </p:nvSpPr>
        <p:spPr>
          <a:xfrm>
            <a:off x="838200" y="713312"/>
            <a:ext cx="3524250"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Conclusions</a:t>
            </a:r>
            <a:endParaRPr>
              <a:latin typeface="Book Antiqua"/>
              <a:ea typeface="Book Antiqua"/>
              <a:cs typeface="Book Antiqua"/>
              <a:sym typeface="Book Antiqua"/>
            </a:endParaRPr>
          </a:p>
        </p:txBody>
      </p:sp>
      <p:sp>
        <p:nvSpPr>
          <p:cNvPr id="200" name="Google Shape;200;p13"/>
          <p:cNvSpPr txBox="1"/>
          <p:nvPr>
            <p:ph idx="1" type="body"/>
          </p:nvPr>
        </p:nvSpPr>
        <p:spPr>
          <a:xfrm>
            <a:off x="6095999" y="713313"/>
            <a:ext cx="5257801" cy="54313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None/>
            </a:pPr>
            <a:r>
              <a:t/>
            </a:r>
            <a:endParaRPr sz="1400">
              <a:latin typeface="Book Antiqua"/>
              <a:ea typeface="Book Antiqua"/>
              <a:cs typeface="Book Antiqua"/>
              <a:sym typeface="Book Antiqua"/>
            </a:endParaRPr>
          </a:p>
          <a:p>
            <a:pPr indent="-457200" lvl="0" marL="457200" marR="0" rtl="0" algn="l">
              <a:lnSpc>
                <a:spcPct val="90000"/>
              </a:lnSpc>
              <a:spcBef>
                <a:spcPts val="0"/>
              </a:spcBef>
              <a:spcAft>
                <a:spcPts val="0"/>
              </a:spcAft>
              <a:buClr>
                <a:schemeClr val="dk1"/>
              </a:buClr>
              <a:buSzPts val="1400"/>
              <a:buChar char="•"/>
            </a:pPr>
            <a:r>
              <a:rPr lang="en-US" sz="1400">
                <a:latin typeface="Book Antiqua"/>
                <a:ea typeface="Book Antiqua"/>
                <a:cs typeface="Book Antiqua"/>
                <a:sym typeface="Book Antiqua"/>
              </a:rPr>
              <a:t>The  Sarr-Savoy Report found that lack of consent should be the principle that guides French repatriation of looted cultural objects back to Africa. </a:t>
            </a:r>
            <a:endParaRPr sz="1400">
              <a:latin typeface="Book Antiqua"/>
              <a:ea typeface="Book Antiqua"/>
              <a:cs typeface="Book Antiqua"/>
              <a:sym typeface="Book Antiqua"/>
            </a:endParaRPr>
          </a:p>
          <a:p>
            <a:pPr indent="0" lvl="0" marL="228600" marR="0" rtl="0" algn="l">
              <a:lnSpc>
                <a:spcPct val="90000"/>
              </a:lnSpc>
              <a:spcBef>
                <a:spcPts val="0"/>
              </a:spcBef>
              <a:spcAft>
                <a:spcPts val="0"/>
              </a:spcAft>
              <a:buNone/>
            </a:pPr>
            <a:r>
              <a:rPr lang="en-US" sz="1400">
                <a:latin typeface="Book Antiqua"/>
                <a:ea typeface="Book Antiqua"/>
                <a:cs typeface="Book Antiqua"/>
                <a:sym typeface="Book Antiqua"/>
              </a:rPr>
              <a:t>. </a:t>
            </a:r>
            <a:endParaRPr sz="1400">
              <a:latin typeface="Book Antiqua"/>
              <a:ea typeface="Book Antiqua"/>
              <a:cs typeface="Book Antiqua"/>
              <a:sym typeface="Book Antiqua"/>
            </a:endParaRPr>
          </a:p>
          <a:p>
            <a:pPr indent="-457200" lvl="0" marL="457200" marR="0" rtl="0" algn="l">
              <a:lnSpc>
                <a:spcPct val="90000"/>
              </a:lnSpc>
              <a:spcBef>
                <a:spcPts val="0"/>
              </a:spcBef>
              <a:spcAft>
                <a:spcPts val="0"/>
              </a:spcAft>
              <a:buClr>
                <a:schemeClr val="dk1"/>
              </a:buClr>
              <a:buSzPts val="1400"/>
              <a:buChar char="•"/>
            </a:pPr>
            <a:r>
              <a:rPr lang="en-US" sz="1400">
                <a:latin typeface="Book Antiqua"/>
                <a:ea typeface="Book Antiqua"/>
                <a:cs typeface="Book Antiqua"/>
                <a:sym typeface="Book Antiqua"/>
              </a:rPr>
              <a:t>Africans have a Sisyphean task. They must assess consent to expropriation without the archival tools and  physical evidence  needed to properly investigate colonial inequities and place looted artifacts in their proper contexts. </a:t>
            </a:r>
            <a:endParaRPr/>
          </a:p>
          <a:p>
            <a:pPr indent="-368300" lvl="0" marL="457200" marR="0" rtl="0" algn="l">
              <a:lnSpc>
                <a:spcPct val="90000"/>
              </a:lnSpc>
              <a:spcBef>
                <a:spcPts val="0"/>
              </a:spcBef>
              <a:spcAft>
                <a:spcPts val="0"/>
              </a:spcAft>
              <a:buClr>
                <a:schemeClr val="dk1"/>
              </a:buClr>
              <a:buSzPts val="1400"/>
              <a:buNone/>
            </a:pPr>
            <a:r>
              <a:t/>
            </a:r>
            <a:endParaRPr sz="1400">
              <a:latin typeface="Book Antiqua"/>
              <a:ea typeface="Book Antiqua"/>
              <a:cs typeface="Book Antiqua"/>
              <a:sym typeface="Book Antiqua"/>
            </a:endParaRPr>
          </a:p>
          <a:p>
            <a:pPr indent="-457200" lvl="0" marL="457200" marR="0" rtl="0" algn="l">
              <a:lnSpc>
                <a:spcPct val="90000"/>
              </a:lnSpc>
              <a:spcBef>
                <a:spcPts val="0"/>
              </a:spcBef>
              <a:spcAft>
                <a:spcPts val="0"/>
              </a:spcAft>
              <a:buClr>
                <a:schemeClr val="dk1"/>
              </a:buClr>
              <a:buSzPts val="1400"/>
              <a:buChar char="•"/>
            </a:pPr>
            <a:r>
              <a:rPr lang="en-US" sz="1400">
                <a:latin typeface="Book Antiqua"/>
                <a:ea typeface="Book Antiqua"/>
                <a:cs typeface="Book Antiqua"/>
                <a:sym typeface="Book Antiqua"/>
              </a:rPr>
              <a:t>By exploring  these spaces of  evidentiary deficit,  we can begin to understand the adverse  impact of French colonial looting and the obligation to return these artifacts because they embody cultural  memory.</a:t>
            </a:r>
            <a:endParaRPr sz="1400">
              <a:latin typeface="Book Antiqua"/>
              <a:ea typeface="Book Antiqua"/>
              <a:cs typeface="Book Antiqua"/>
              <a:sym typeface="Book Antiqua"/>
            </a:endParaRPr>
          </a:p>
          <a:p>
            <a:pPr indent="-139700" lvl="0" marL="228600" rtl="0" algn="l">
              <a:lnSpc>
                <a:spcPct val="90000"/>
              </a:lnSpc>
              <a:spcBef>
                <a:spcPts val="1000"/>
              </a:spcBef>
              <a:spcAft>
                <a:spcPts val="0"/>
              </a:spcAft>
              <a:buClr>
                <a:schemeClr val="dk1"/>
              </a:buClr>
              <a:buSzPts val="1400"/>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deebb5bf00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Book Antiqua"/>
                <a:ea typeface="Book Antiqua"/>
                <a:cs typeface="Book Antiqua"/>
                <a:sym typeface="Book Antiqua"/>
              </a:rPr>
              <a:t>Q &amp; A</a:t>
            </a:r>
            <a:endParaRPr>
              <a:latin typeface="Book Antiqua"/>
              <a:ea typeface="Book Antiqua"/>
              <a:cs typeface="Book Antiqua"/>
              <a:sym typeface="Book Antiqua"/>
            </a:endParaRPr>
          </a:p>
        </p:txBody>
      </p:sp>
      <p:sp>
        <p:nvSpPr>
          <p:cNvPr id="206" name="Google Shape;206;gdeebb5bf00_0_0"/>
          <p:cNvSpPr txBox="1"/>
          <p:nvPr>
            <p:ph idx="1" type="body"/>
          </p:nvPr>
        </p:nvSpPr>
        <p:spPr>
          <a:xfrm>
            <a:off x="838200" y="2011680"/>
            <a:ext cx="10515600" cy="4160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07" name="Google Shape;207;gdeebb5bf00_0_0"/>
          <p:cNvPicPr preferRelativeResize="0"/>
          <p:nvPr/>
        </p:nvPicPr>
        <p:blipFill>
          <a:blip r:embed="rId3">
            <a:alphaModFix/>
          </a:blip>
          <a:stretch>
            <a:fillRect/>
          </a:stretch>
        </p:blipFill>
        <p:spPr>
          <a:xfrm>
            <a:off x="838200" y="2051175"/>
            <a:ext cx="10515600" cy="4081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Overview</a:t>
            </a:r>
            <a:endParaRPr/>
          </a:p>
        </p:txBody>
      </p:sp>
      <p:sp>
        <p:nvSpPr>
          <p:cNvPr id="106" name="Google Shape;106;p2"/>
          <p:cNvSpPr txBox="1"/>
          <p:nvPr>
            <p:ph idx="1" type="body"/>
          </p:nvPr>
        </p:nvSpPr>
        <p:spPr>
          <a:xfrm>
            <a:off x="838200" y="2011680"/>
            <a:ext cx="10515600" cy="416052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latin typeface="Book Antiqua"/>
                <a:ea typeface="Book Antiqua"/>
                <a:cs typeface="Book Antiqua"/>
                <a:sym typeface="Book Antiqua"/>
              </a:rPr>
              <a:t>Museum Heist scene from </a:t>
            </a:r>
            <a:r>
              <a:rPr i="1" lang="en-US">
                <a:latin typeface="Book Antiqua"/>
                <a:ea typeface="Book Antiqua"/>
                <a:cs typeface="Book Antiqua"/>
                <a:sym typeface="Book Antiqua"/>
              </a:rPr>
              <a:t>Black Panther</a:t>
            </a:r>
            <a:endParaRPr i="1">
              <a:latin typeface="Book Antiqua"/>
              <a:ea typeface="Book Antiqua"/>
              <a:cs typeface="Book Antiqua"/>
              <a:sym typeface="Book Antiqua"/>
            </a:endParaRPr>
          </a:p>
          <a:p>
            <a:pPr indent="-228600" lvl="0" marL="228600" rtl="0" algn="l">
              <a:lnSpc>
                <a:spcPct val="100000"/>
              </a:lnSpc>
              <a:spcBef>
                <a:spcPts val="0"/>
              </a:spcBef>
              <a:spcAft>
                <a:spcPts val="0"/>
              </a:spcAft>
              <a:buClr>
                <a:schemeClr val="dk1"/>
              </a:buClr>
              <a:buSzPts val="2800"/>
              <a:buChar char="•"/>
            </a:pPr>
            <a:r>
              <a:rPr lang="en-US">
                <a:latin typeface="Book Antiqua"/>
                <a:ea typeface="Book Antiqua"/>
                <a:cs typeface="Book Antiqua"/>
                <a:sym typeface="Book Antiqua"/>
              </a:rPr>
              <a:t>Rationale &amp; Research Question</a:t>
            </a:r>
            <a:endParaRPr/>
          </a:p>
          <a:p>
            <a:pPr indent="-228600" lvl="0" marL="228600" rtl="0" algn="l">
              <a:lnSpc>
                <a:spcPct val="100000"/>
              </a:lnSpc>
              <a:spcBef>
                <a:spcPts val="1000"/>
              </a:spcBef>
              <a:spcAft>
                <a:spcPts val="0"/>
              </a:spcAft>
              <a:buClr>
                <a:schemeClr val="dk1"/>
              </a:buClr>
              <a:buSzPts val="2800"/>
              <a:buChar char="•"/>
            </a:pPr>
            <a:r>
              <a:rPr lang="en-US">
                <a:latin typeface="Book Antiqua"/>
                <a:ea typeface="Book Antiqua"/>
                <a:cs typeface="Book Antiqua"/>
                <a:sym typeface="Book Antiqua"/>
              </a:rPr>
              <a:t>Critical Race Theory (CRT)</a:t>
            </a:r>
            <a:endParaRPr/>
          </a:p>
          <a:p>
            <a:pPr indent="-228600" lvl="0" marL="228600" rtl="0" algn="l">
              <a:lnSpc>
                <a:spcPct val="100000"/>
              </a:lnSpc>
              <a:spcBef>
                <a:spcPts val="1000"/>
              </a:spcBef>
              <a:spcAft>
                <a:spcPts val="0"/>
              </a:spcAft>
              <a:buClr>
                <a:schemeClr val="dk1"/>
              </a:buClr>
              <a:buSzPts val="2800"/>
              <a:buChar char="•"/>
            </a:pPr>
            <a:r>
              <a:rPr lang="en-US">
                <a:latin typeface="Book Antiqua"/>
                <a:ea typeface="Book Antiqua"/>
                <a:cs typeface="Book Antiqua"/>
                <a:sym typeface="Book Antiqua"/>
              </a:rPr>
              <a:t>French History &amp; Law</a:t>
            </a:r>
            <a:endParaRPr/>
          </a:p>
          <a:p>
            <a:pPr indent="-228600" lvl="0" marL="228600" rtl="0" algn="l">
              <a:lnSpc>
                <a:spcPct val="100000"/>
              </a:lnSpc>
              <a:spcBef>
                <a:spcPts val="1000"/>
              </a:spcBef>
              <a:spcAft>
                <a:spcPts val="0"/>
              </a:spcAft>
              <a:buClr>
                <a:schemeClr val="dk1"/>
              </a:buClr>
              <a:buSzPts val="2800"/>
              <a:buChar char="•"/>
            </a:pPr>
            <a:r>
              <a:rPr lang="en-US">
                <a:latin typeface="Book Antiqua"/>
                <a:ea typeface="Book Antiqua"/>
                <a:cs typeface="Book Antiqua"/>
                <a:sym typeface="Book Antiqua"/>
              </a:rPr>
              <a:t>Conclusions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b="1" i="1" lang="en-US">
                <a:latin typeface="Book Antiqua"/>
                <a:ea typeface="Book Antiqua"/>
                <a:cs typeface="Book Antiqua"/>
                <a:sym typeface="Book Antiqua"/>
              </a:rPr>
              <a:t>Black Panther</a:t>
            </a:r>
            <a:endParaRPr/>
          </a:p>
        </p:txBody>
      </p:sp>
      <p:sp>
        <p:nvSpPr>
          <p:cNvPr id="112" name="Google Shape;112;p3"/>
          <p:cNvSpPr txBox="1"/>
          <p:nvPr>
            <p:ph idx="1" type="body"/>
          </p:nvPr>
        </p:nvSpPr>
        <p:spPr>
          <a:xfrm>
            <a:off x="838200" y="2011680"/>
            <a:ext cx="10515600" cy="416052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5400"/>
              <a:buNone/>
            </a:pPr>
            <a:r>
              <a:t/>
            </a:r>
            <a:endParaRPr sz="5400">
              <a:latin typeface="Book Antiqua"/>
              <a:ea typeface="Book Antiqua"/>
              <a:cs typeface="Book Antiqua"/>
              <a:sym typeface="Book Antiqua"/>
            </a:endParaRPr>
          </a:p>
          <a:p>
            <a:pPr indent="0" lvl="0" marL="0" rtl="0" algn="ctr">
              <a:lnSpc>
                <a:spcPct val="100000"/>
              </a:lnSpc>
              <a:spcBef>
                <a:spcPts val="1000"/>
              </a:spcBef>
              <a:spcAft>
                <a:spcPts val="0"/>
              </a:spcAft>
              <a:buClr>
                <a:schemeClr val="dk1"/>
              </a:buClr>
              <a:buSzPts val="5400"/>
              <a:buNone/>
            </a:pPr>
            <a:r>
              <a:rPr lang="en-US" sz="5400" u="sng">
                <a:solidFill>
                  <a:schemeClr val="hlink"/>
                </a:solidFill>
                <a:latin typeface="Book Antiqua"/>
                <a:ea typeface="Book Antiqua"/>
                <a:cs typeface="Book Antiqua"/>
                <a:sym typeface="Book Antiqua"/>
                <a:hlinkClick r:id="rId3"/>
              </a:rPr>
              <a:t>Museum Heist</a:t>
            </a:r>
            <a:endParaRPr sz="5400">
              <a:latin typeface="Book Antiqua"/>
              <a:ea typeface="Book Antiqua"/>
              <a:cs typeface="Book Antiqua"/>
              <a:sym typeface="Book Antiqu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deebb5bf00_1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Book Antiqua"/>
              <a:buNone/>
            </a:pPr>
            <a:r>
              <a:rPr lang="en-US">
                <a:latin typeface="Book Antiqua"/>
                <a:ea typeface="Book Antiqua"/>
                <a:cs typeface="Book Antiqua"/>
                <a:sym typeface="Book Antiqua"/>
              </a:rPr>
              <a:t>Rationale &amp; Research Question</a:t>
            </a:r>
            <a:endParaRPr/>
          </a:p>
        </p:txBody>
      </p:sp>
      <p:sp>
        <p:nvSpPr>
          <p:cNvPr id="118" name="Google Shape;118;gdeebb5bf00_1_1"/>
          <p:cNvSpPr txBox="1"/>
          <p:nvPr>
            <p:ph idx="1" type="body"/>
          </p:nvPr>
        </p:nvSpPr>
        <p:spPr>
          <a:xfrm>
            <a:off x="838200" y="1690825"/>
            <a:ext cx="4937700" cy="4481400"/>
          </a:xfrm>
          <a:prstGeom prst="rect">
            <a:avLst/>
          </a:prstGeom>
        </p:spPr>
        <p:txBody>
          <a:bodyPr anchorCtr="0" anchor="t" bIns="45700" lIns="91425" spcFirstLastPara="1" rIns="91425" wrap="square" tIns="45700">
            <a:noAutofit/>
          </a:bodyPr>
          <a:lstStyle/>
          <a:p>
            <a:pPr indent="-234632" lvl="0" marL="228600" rtl="0" algn="l">
              <a:lnSpc>
                <a:spcPct val="70000"/>
              </a:lnSpc>
              <a:spcBef>
                <a:spcPts val="0"/>
              </a:spcBef>
              <a:spcAft>
                <a:spcPts val="0"/>
              </a:spcAft>
              <a:buSzPts val="1495"/>
              <a:buChar char="•"/>
            </a:pPr>
            <a:r>
              <a:rPr lang="en-US" sz="1495">
                <a:latin typeface="Book Antiqua"/>
                <a:ea typeface="Book Antiqua"/>
                <a:cs typeface="Book Antiqua"/>
                <a:sym typeface="Book Antiqua"/>
              </a:rPr>
              <a:t>While speaking to students at Burkina Faso’s University of Ouagadougou, President Macron stated, “Starting today, and within the next five years, I want to see the conditions put in place to allow for the temporary or definitive restitution of African cultural heritage to Africa.”</a:t>
            </a:r>
            <a:endParaRPr sz="2790"/>
          </a:p>
          <a:p>
            <a:pPr indent="-234632" lvl="0" marL="228600" rtl="0" algn="l">
              <a:lnSpc>
                <a:spcPct val="70000"/>
              </a:lnSpc>
              <a:spcBef>
                <a:spcPts val="1000"/>
              </a:spcBef>
              <a:spcAft>
                <a:spcPts val="0"/>
              </a:spcAft>
              <a:buSzPts val="1495"/>
              <a:buChar char="•"/>
            </a:pPr>
            <a:r>
              <a:rPr lang="en-US" sz="1495">
                <a:latin typeface="Book Antiqua"/>
                <a:ea typeface="Book Antiqua"/>
                <a:cs typeface="Book Antiqua"/>
                <a:sym typeface="Book Antiqua"/>
              </a:rPr>
              <a:t>Too often discourses about the restitution of African cultural property exclude the perspectives of the formerly colonized, especially if they are of African descent.</a:t>
            </a:r>
            <a:endParaRPr sz="2790"/>
          </a:p>
          <a:p>
            <a:pPr indent="-234632" lvl="0" marL="228600" rtl="0" algn="l">
              <a:lnSpc>
                <a:spcPct val="70000"/>
              </a:lnSpc>
              <a:spcBef>
                <a:spcPts val="1000"/>
              </a:spcBef>
              <a:spcAft>
                <a:spcPts val="0"/>
              </a:spcAft>
              <a:buSzPts val="1495"/>
              <a:buChar char="•"/>
            </a:pPr>
            <a:r>
              <a:rPr lang="en-US" sz="1495">
                <a:latin typeface="Book Antiqua"/>
                <a:ea typeface="Book Antiqua"/>
                <a:cs typeface="Book Antiqua"/>
                <a:sym typeface="Book Antiqua"/>
              </a:rPr>
              <a:t>Though extant literature provides insights into how France might realize Macron’s vision (Curtis, 2007; DeBlock, 2019; Hicks, 2020; Maaba, 2009; Maples, 2020 Munjeri, 2009; Nevadomsky, 2018; Roberts, 2019; Savoy, 2021; Shyllon, 2014; Shyllon, 2015; Thompson, 2020), Paquette (2020) remained sympathetic to French colonizers whose resistance to the restitution of African cultural property continues to cause creative, cultural, psychological, and spiritual harm to people of African descent (Sarr, 2019).</a:t>
            </a:r>
            <a:endParaRPr sz="2790"/>
          </a:p>
          <a:p>
            <a:pPr indent="-234632" lvl="0" marL="228600" rtl="0" algn="l">
              <a:lnSpc>
                <a:spcPct val="70000"/>
              </a:lnSpc>
              <a:spcBef>
                <a:spcPts val="1000"/>
              </a:spcBef>
              <a:spcAft>
                <a:spcPts val="0"/>
              </a:spcAft>
              <a:buSzPts val="1495"/>
              <a:buChar char="•"/>
            </a:pPr>
            <a:r>
              <a:rPr lang="en-US" sz="1495">
                <a:latin typeface="Book Antiqua"/>
                <a:ea typeface="Book Antiqua"/>
                <a:cs typeface="Book Antiqua"/>
                <a:sym typeface="Book Antiqua"/>
              </a:rPr>
              <a:t>Research Question: in what ways might Critical Race Theory (CRT) advance and inform policies that promote and preserve African cultural property for future generations, especially for those of African descent?  </a:t>
            </a:r>
            <a:endParaRPr sz="2790"/>
          </a:p>
        </p:txBody>
      </p:sp>
      <p:sp>
        <p:nvSpPr>
          <p:cNvPr id="119" name="Google Shape;119;gdeebb5bf00_1_1"/>
          <p:cNvSpPr txBox="1"/>
          <p:nvPr>
            <p:ph idx="2" type="body"/>
          </p:nvPr>
        </p:nvSpPr>
        <p:spPr>
          <a:xfrm>
            <a:off x="6419088" y="2011680"/>
            <a:ext cx="4937700" cy="4160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20" name="Google Shape;120;gdeebb5bf00_1_1"/>
          <p:cNvPicPr preferRelativeResize="0"/>
          <p:nvPr/>
        </p:nvPicPr>
        <p:blipFill>
          <a:blip r:embed="rId3">
            <a:alphaModFix/>
          </a:blip>
          <a:stretch>
            <a:fillRect/>
          </a:stretch>
        </p:blipFill>
        <p:spPr>
          <a:xfrm>
            <a:off x="6419100" y="2090650"/>
            <a:ext cx="4746925" cy="408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6" name="Google Shape;126;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7" name="Google Shape;127;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8" name="Google Shape;128;p5"/>
          <p:cNvSpPr/>
          <p:nvPr/>
        </p:nvSpPr>
        <p:spPr>
          <a:xfrm>
            <a:off x="4856749" y="720952"/>
            <a:ext cx="6959544" cy="5545704"/>
          </a:xfrm>
          <a:custGeom>
            <a:rect b="b" l="l" r="r" t="t"/>
            <a:pathLst>
              <a:path extrusionOk="0" h="4210442" w="5283866">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9" name="Google Shape;129;p5"/>
          <p:cNvSpPr txBox="1"/>
          <p:nvPr>
            <p:ph type="title"/>
          </p:nvPr>
        </p:nvSpPr>
        <p:spPr>
          <a:xfrm>
            <a:off x="6306444" y="442937"/>
            <a:ext cx="4476600" cy="1179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Book Antiqua"/>
              <a:buNone/>
            </a:pPr>
            <a:r>
              <a:rPr lang="en-US" sz="3600">
                <a:latin typeface="Book Antiqua"/>
                <a:ea typeface="Book Antiqua"/>
                <a:cs typeface="Book Antiqua"/>
                <a:sym typeface="Book Antiqua"/>
              </a:rPr>
              <a:t>Critical Race Theory (CRT)</a:t>
            </a:r>
            <a:endParaRPr/>
          </a:p>
        </p:txBody>
      </p:sp>
      <p:pic>
        <p:nvPicPr>
          <p:cNvPr descr="Shape&#10;&#10;Description automatically generated with medium confidence" id="130" name="Google Shape;130;p5"/>
          <p:cNvPicPr preferRelativeResize="0"/>
          <p:nvPr>
            <p:ph idx="1" type="body"/>
          </p:nvPr>
        </p:nvPicPr>
        <p:blipFill rotWithShape="1">
          <a:blip r:embed="rId3">
            <a:alphaModFix/>
          </a:blip>
          <a:srcRect b="0" l="0" r="0" t="0"/>
          <a:stretch/>
        </p:blipFill>
        <p:spPr>
          <a:xfrm>
            <a:off x="638338" y="1211563"/>
            <a:ext cx="4015954" cy="4437518"/>
          </a:xfrm>
          <a:prstGeom prst="rect">
            <a:avLst/>
          </a:prstGeom>
          <a:noFill/>
          <a:ln>
            <a:noFill/>
          </a:ln>
        </p:spPr>
      </p:pic>
      <p:sp>
        <p:nvSpPr>
          <p:cNvPr id="131" name="Google Shape;131;p5"/>
          <p:cNvSpPr txBox="1"/>
          <p:nvPr>
            <p:ph idx="2" type="body"/>
          </p:nvPr>
        </p:nvSpPr>
        <p:spPr>
          <a:xfrm>
            <a:off x="6094475" y="1897900"/>
            <a:ext cx="5721900" cy="4714200"/>
          </a:xfrm>
          <a:prstGeom prst="rect">
            <a:avLst/>
          </a:prstGeom>
          <a:noFill/>
          <a:ln>
            <a:noFill/>
          </a:ln>
        </p:spPr>
        <p:txBody>
          <a:bodyPr anchorCtr="0" anchor="t" bIns="45700" lIns="91425" spcFirstLastPara="1" rIns="91425" wrap="square" tIns="45700">
            <a:noAutofit/>
          </a:bodyPr>
          <a:lstStyle/>
          <a:p>
            <a:pPr indent="-234950" lvl="0" marL="228600" rtl="0" algn="l">
              <a:lnSpc>
                <a:spcPct val="90000"/>
              </a:lnSpc>
              <a:spcBef>
                <a:spcPts val="0"/>
              </a:spcBef>
              <a:spcAft>
                <a:spcPts val="0"/>
              </a:spcAft>
              <a:buClr>
                <a:schemeClr val="dk1"/>
              </a:buClr>
              <a:buSzPts val="1300"/>
              <a:buChar char="•"/>
            </a:pPr>
            <a:r>
              <a:rPr lang="en-US" sz="1300">
                <a:latin typeface="Book Antiqua"/>
                <a:ea typeface="Book Antiqua"/>
                <a:cs typeface="Book Antiqua"/>
                <a:sym typeface="Book Antiqua"/>
              </a:rPr>
              <a:t>Derrick </a:t>
            </a:r>
            <a:r>
              <a:rPr lang="en-US" sz="1300">
                <a:latin typeface="Book Antiqua"/>
                <a:ea typeface="Book Antiqua"/>
                <a:cs typeface="Book Antiqua"/>
                <a:sym typeface="Book Antiqua"/>
              </a:rPr>
              <a:t>Bell explained that CRT “is often disruptive because its commitment to anti-racism goes well beyond affirmative action, civil rights, integration, and other liberal measures.”</a:t>
            </a:r>
            <a:endParaRPr sz="2900"/>
          </a:p>
          <a:p>
            <a:pPr indent="-23495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(1) Recognition that race is not biologically real but is socially constructed and socially significant. It recognizes that science (as demonstrated in the Human Genome Project) refutes the idea of biological racial differences. </a:t>
            </a:r>
            <a:endParaRPr sz="2900"/>
          </a:p>
          <a:p>
            <a:pPr indent="-23495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(2) Acknowledgement that racism remains a normalized feature of U. S. society embedded within systems and institutions, such as the legal system or in our paper’s case, the global creative economy, which replicates racial inequity and injustice. This assertion dismisses the idea that racist incidents are aberrations but instead are manifestations of structural and systemic racism. </a:t>
            </a:r>
            <a:endParaRPr sz="2900"/>
          </a:p>
          <a:p>
            <a:pPr indent="-23495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(3) Rejection of popularized arguments about racism that confine it to a few “bad apples.” CRT recognizes that racism is codified in law, embedded in structures, and woven into public policy. CRT rejects claims of meritocracy or “colorblindness” and recognizes that it is the systemic nature of racism that bears primary responsibility for reproducing racial inequity and injustice,</a:t>
            </a:r>
            <a:endParaRPr sz="2900"/>
          </a:p>
          <a:p>
            <a:pPr indent="-23495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(4) Recognition of the relevance of Black, Indigenous, and People of Color’s everyday lives to scholarship. </a:t>
            </a:r>
            <a:endParaRPr sz="2900"/>
          </a:p>
        </p:txBody>
      </p:sp>
      <p:sp>
        <p:nvSpPr>
          <p:cNvPr id="132" name="Google Shape;132;p5"/>
          <p:cNvSpPr txBox="1"/>
          <p:nvPr/>
        </p:nvSpPr>
        <p:spPr>
          <a:xfrm>
            <a:off x="1944897" y="5449026"/>
            <a:ext cx="2709395"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Century Gothic"/>
                <a:ea typeface="Century Gothic"/>
                <a:cs typeface="Century Gothic"/>
                <a:sym typeface="Century Gothic"/>
                <a:hlinkClick r:id="rId4">
                  <a:extLst>
                    <a:ext uri="{A12FA001-AC4F-418D-AE19-62706E023703}">
                      <ahyp:hlinkClr val="tx"/>
                    </a:ext>
                  </a:extLst>
                </a:hlinkClick>
              </a:rPr>
              <a:t>This Photo</a:t>
            </a:r>
            <a:r>
              <a:rPr lang="en-US" sz="700">
                <a:solidFill>
                  <a:srgbClr val="FFFFFF"/>
                </a:solidFill>
                <a:latin typeface="Century Gothic"/>
                <a:ea typeface="Century Gothic"/>
                <a:cs typeface="Century Gothic"/>
                <a:sym typeface="Century Gothic"/>
              </a:rPr>
              <a:t> by Unknown Author is licensed under </a:t>
            </a:r>
            <a:r>
              <a:rPr lang="en-US" sz="700" u="sng">
                <a:solidFill>
                  <a:srgbClr val="FFFFFF"/>
                </a:solidFill>
                <a:latin typeface="Century Gothic"/>
                <a:ea typeface="Century Gothic"/>
                <a:cs typeface="Century Gothic"/>
                <a:sym typeface="Century Gothic"/>
                <a:hlinkClick r:id="rId5">
                  <a:extLst>
                    <a:ext uri="{A12FA001-AC4F-418D-AE19-62706E023703}">
                      <ahyp:hlinkClr val="tx"/>
                    </a:ext>
                  </a:extLst>
                </a:hlinkClick>
              </a:rPr>
              <a:t>CC BY-NC</a:t>
            </a:r>
            <a:endParaRPr sz="700">
              <a:solidFill>
                <a:srgbClr val="FFFFF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6" name="Shape 136"/>
        <p:cNvGrpSpPr/>
        <p:nvPr/>
      </p:nvGrpSpPr>
      <p:grpSpPr>
        <a:xfrm>
          <a:off x="0" y="0"/>
          <a:ext cx="0" cy="0"/>
          <a:chOff x="0" y="0"/>
          <a:chExt cx="0" cy="0"/>
        </a:xfrm>
      </p:grpSpPr>
      <p:sp>
        <p:nvSpPr>
          <p:cNvPr id="137" name="Google Shape;137;p6"/>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 name="Google Shape;138;p6"/>
          <p:cNvSpPr/>
          <p:nvPr/>
        </p:nvSpPr>
        <p:spPr>
          <a:xfrm>
            <a:off x="0" y="0"/>
            <a:ext cx="12188952"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9" name="Google Shape;139;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0" name="Google Shape;140;p6"/>
          <p:cNvSpPr/>
          <p:nvPr/>
        </p:nvSpPr>
        <p:spPr>
          <a:xfrm>
            <a:off x="0" y="0"/>
            <a:ext cx="12192000" cy="6858000"/>
          </a:xfrm>
          <a:custGeom>
            <a:rect b="b" l="l" r="r" t="t"/>
            <a:pathLst>
              <a:path extrusionOk="0" h="6858000" w="12192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1" name="Google Shape;141;p6"/>
          <p:cNvSpPr txBox="1"/>
          <p:nvPr>
            <p:ph type="title"/>
          </p:nvPr>
        </p:nvSpPr>
        <p:spPr>
          <a:xfrm>
            <a:off x="836676" y="155553"/>
            <a:ext cx="10515600" cy="98744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Critical Race Theory (CRT)</a:t>
            </a:r>
            <a:endParaRPr/>
          </a:p>
        </p:txBody>
      </p:sp>
      <p:sp>
        <p:nvSpPr>
          <p:cNvPr id="142" name="Google Shape;142;p6"/>
          <p:cNvSpPr txBox="1"/>
          <p:nvPr>
            <p:ph idx="2" type="body"/>
          </p:nvPr>
        </p:nvSpPr>
        <p:spPr>
          <a:xfrm>
            <a:off x="190500" y="1333500"/>
            <a:ext cx="6320432" cy="5524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400"/>
              <a:buAutoNum type="arabicPeriod"/>
            </a:pPr>
            <a:r>
              <a:rPr lang="en-US" sz="1400">
                <a:latin typeface="Book Antiqua"/>
                <a:ea typeface="Book Antiqua"/>
                <a:cs typeface="Book Antiqua"/>
                <a:sym typeface="Book Antiqua"/>
              </a:rPr>
              <a:t>A recent report implicates France in enabling the genocide of at least 800,000 Rwandans (Dahir, 2021; Levy, Firestone, &amp; Muse, 2021).</a:t>
            </a:r>
            <a:endParaRPr/>
          </a:p>
          <a:p>
            <a:pPr indent="-228600" lvl="0" marL="228600" rtl="0" algn="l">
              <a:lnSpc>
                <a:spcPct val="90000"/>
              </a:lnSpc>
              <a:spcBef>
                <a:spcPts val="1000"/>
              </a:spcBef>
              <a:spcAft>
                <a:spcPts val="0"/>
              </a:spcAft>
              <a:buClr>
                <a:schemeClr val="dk1"/>
              </a:buClr>
              <a:buSzPts val="1400"/>
              <a:buAutoNum type="arabicPeriod"/>
            </a:pPr>
            <a:r>
              <a:rPr lang="en-US" sz="1400">
                <a:latin typeface="Book Antiqua"/>
                <a:ea typeface="Book Antiqua"/>
                <a:cs typeface="Book Antiqua"/>
                <a:sym typeface="Book Antiqua"/>
              </a:rPr>
              <a:t>Summer of 2020, Five Black members of the ballet circulated an open letter among the Paris Opera’s 1,800 employees which led to the commissioning of a report (Ndiaye &amp; Rivière, 2021) resulting in the discontinuation of Black and Yellowface and the appointment of a Chief Diversity Officer.</a:t>
            </a:r>
            <a:endParaRPr/>
          </a:p>
          <a:p>
            <a:pPr indent="-228600" lvl="0" marL="228600" rtl="0" algn="l">
              <a:lnSpc>
                <a:spcPct val="90000"/>
              </a:lnSpc>
              <a:spcBef>
                <a:spcPts val="1000"/>
              </a:spcBef>
              <a:spcAft>
                <a:spcPts val="0"/>
              </a:spcAft>
              <a:buClr>
                <a:schemeClr val="dk1"/>
              </a:buClr>
              <a:buSzPts val="1400"/>
              <a:buAutoNum type="arabicPeriod"/>
            </a:pPr>
            <a:r>
              <a:rPr lang="en-US" sz="1400">
                <a:latin typeface="Book Antiqua"/>
                <a:ea typeface="Book Antiqua"/>
                <a:cs typeface="Book Antiqua"/>
                <a:sym typeface="Book Antiqua"/>
              </a:rPr>
              <a:t>President Macron and his ministers have castigated the importation of “certain social science theories” from “American universities” for leading to “the ethnicization of the social question,” and prominent intellectuals such as Philosopher Pierre-André Taguieff have denounced discussions of race indicting contemporary anti-racist critics of the French state as guilty of “anti-White racism.”</a:t>
            </a:r>
            <a:endParaRPr/>
          </a:p>
          <a:p>
            <a:pPr indent="-228600" lvl="0" marL="228600" rtl="0" algn="l">
              <a:lnSpc>
                <a:spcPct val="90000"/>
              </a:lnSpc>
              <a:spcBef>
                <a:spcPts val="1000"/>
              </a:spcBef>
              <a:spcAft>
                <a:spcPts val="0"/>
              </a:spcAft>
              <a:buClr>
                <a:schemeClr val="dk1"/>
              </a:buClr>
              <a:buSzPts val="1400"/>
              <a:buAutoNum type="arabicPeriod"/>
            </a:pPr>
            <a:r>
              <a:rPr lang="en-US" sz="1400">
                <a:latin typeface="Book Antiqua"/>
                <a:ea typeface="Book Antiqua"/>
                <a:cs typeface="Book Antiqua"/>
                <a:sym typeface="Book Antiqua"/>
              </a:rPr>
              <a:t>When speaking to the French Press about the unanimous passing of a bill to restitute African cultural property to Benin and Senegal, the French Minister of Culture, Bachelot, said, “the bill is not an act of repentance, but an act of friendship and trust (Selvin, 2020).” </a:t>
            </a:r>
            <a:endParaRPr/>
          </a:p>
          <a:p>
            <a:pPr indent="-228600" lvl="0" marL="228600" rtl="0" algn="l">
              <a:lnSpc>
                <a:spcPct val="90000"/>
              </a:lnSpc>
              <a:spcBef>
                <a:spcPts val="1000"/>
              </a:spcBef>
              <a:spcAft>
                <a:spcPts val="0"/>
              </a:spcAft>
              <a:buClr>
                <a:schemeClr val="dk1"/>
              </a:buClr>
              <a:buSzPts val="1400"/>
              <a:buAutoNum type="arabicPeriod"/>
            </a:pPr>
            <a:r>
              <a:rPr lang="en-US" sz="1400">
                <a:latin typeface="Book Antiqua"/>
                <a:ea typeface="Book Antiqua"/>
                <a:cs typeface="Book Antiqua"/>
                <a:sym typeface="Book Antiqua"/>
              </a:rPr>
              <a:t>According to Cascone (2020), French authorities seized a massive haul of more than 27,000 Roman artifacts believed to have been illegally excavated throughout eastern France. Officials believe the treasures are worth €772,685 ($946,670). </a:t>
            </a:r>
            <a:endParaRPr/>
          </a:p>
          <a:p>
            <a:pPr indent="0" lvl="0" marL="228600" rtl="0" algn="l">
              <a:lnSpc>
                <a:spcPct val="90000"/>
              </a:lnSpc>
              <a:spcBef>
                <a:spcPts val="1000"/>
              </a:spcBef>
              <a:spcAft>
                <a:spcPts val="0"/>
              </a:spcAft>
              <a:buNone/>
            </a:pPr>
            <a:r>
              <a:rPr lang="en-US" sz="1400">
                <a:latin typeface="Book Antiqua"/>
                <a:ea typeface="Book Antiqua"/>
                <a:cs typeface="Book Antiqua"/>
                <a:sym typeface="Book Antiqua"/>
              </a:rPr>
              <a:t>Given these five examples, instead of asking does anti-Black racism inform discourses about France’s restitution of African cultural property, CRT compelled us to ask in what ways does anti-Black racism inform discourses about France’s restitution of African cultural property? </a:t>
            </a:r>
            <a:br>
              <a:rPr lang="en-US" sz="1400">
                <a:latin typeface="Book Antiqua"/>
                <a:ea typeface="Book Antiqua"/>
                <a:cs typeface="Book Antiqua"/>
                <a:sym typeface="Book Antiqua"/>
              </a:rPr>
            </a:br>
            <a:endParaRPr sz="1400">
              <a:latin typeface="Book Antiqua"/>
              <a:ea typeface="Book Antiqua"/>
              <a:cs typeface="Book Antiqua"/>
              <a:sym typeface="Book Antiqua"/>
            </a:endParaRPr>
          </a:p>
        </p:txBody>
      </p:sp>
      <p:pic>
        <p:nvPicPr>
          <p:cNvPr descr="Shape&#10;&#10;Description automatically generated with medium confidence" id="143" name="Google Shape;143;p6"/>
          <p:cNvPicPr preferRelativeResize="0"/>
          <p:nvPr>
            <p:ph idx="1" type="body"/>
          </p:nvPr>
        </p:nvPicPr>
        <p:blipFill rotWithShape="1">
          <a:blip r:embed="rId3">
            <a:alphaModFix/>
          </a:blip>
          <a:srcRect b="0" l="0" r="0" t="0"/>
          <a:stretch/>
        </p:blipFill>
        <p:spPr>
          <a:xfrm>
            <a:off x="7586051" y="2766817"/>
            <a:ext cx="2490258" cy="2751667"/>
          </a:xfrm>
          <a:prstGeom prst="rect">
            <a:avLst/>
          </a:prstGeom>
          <a:noFill/>
          <a:ln>
            <a:noFill/>
          </a:ln>
        </p:spPr>
      </p:pic>
      <p:sp>
        <p:nvSpPr>
          <p:cNvPr id="144" name="Google Shape;144;p6"/>
          <p:cNvSpPr txBox="1"/>
          <p:nvPr/>
        </p:nvSpPr>
        <p:spPr>
          <a:xfrm>
            <a:off x="9482605" y="6657945"/>
            <a:ext cx="2709395"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Century Gothic"/>
                <a:ea typeface="Century Gothic"/>
                <a:cs typeface="Century Gothic"/>
                <a:sym typeface="Century Gothic"/>
                <a:hlinkClick r:id="rId4">
                  <a:extLst>
                    <a:ext uri="{A12FA001-AC4F-418D-AE19-62706E023703}">
                      <ahyp:hlinkClr val="tx"/>
                    </a:ext>
                  </a:extLst>
                </a:hlinkClick>
              </a:rPr>
              <a:t>This Photo</a:t>
            </a:r>
            <a:r>
              <a:rPr lang="en-US" sz="700">
                <a:solidFill>
                  <a:srgbClr val="FFFFFF"/>
                </a:solidFill>
                <a:latin typeface="Century Gothic"/>
                <a:ea typeface="Century Gothic"/>
                <a:cs typeface="Century Gothic"/>
                <a:sym typeface="Century Gothic"/>
              </a:rPr>
              <a:t> by Unknown Author is licensed under </a:t>
            </a:r>
            <a:r>
              <a:rPr lang="en-US" sz="700" u="sng">
                <a:solidFill>
                  <a:srgbClr val="FFFFFF"/>
                </a:solidFill>
                <a:latin typeface="Century Gothic"/>
                <a:ea typeface="Century Gothic"/>
                <a:cs typeface="Century Gothic"/>
                <a:sym typeface="Century Gothic"/>
                <a:hlinkClick r:id="rId5">
                  <a:extLst>
                    <a:ext uri="{A12FA001-AC4F-418D-AE19-62706E023703}">
                      <ahyp:hlinkClr val="tx"/>
                    </a:ext>
                  </a:extLst>
                </a:hlinkClick>
              </a:rPr>
              <a:t>CC BY-NC</a:t>
            </a:r>
            <a:endParaRPr sz="700">
              <a:solidFill>
                <a:srgbClr val="FFFFF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0" name="Google Shape;150;p7"/>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51" name="Google Shape;151;p7"/>
          <p:cNvSpPr txBox="1"/>
          <p:nvPr>
            <p:ph type="title"/>
          </p:nvPr>
        </p:nvSpPr>
        <p:spPr>
          <a:xfrm>
            <a:off x="838200" y="713312"/>
            <a:ext cx="3524250"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History of French Cultural Heritage Law and the Sarr-Savoy Report, Pt. I</a:t>
            </a:r>
            <a:br>
              <a:rPr lang="en-US">
                <a:latin typeface="Arial"/>
                <a:ea typeface="Arial"/>
                <a:cs typeface="Arial"/>
                <a:sym typeface="Arial"/>
              </a:rPr>
            </a:br>
            <a:endParaRPr/>
          </a:p>
        </p:txBody>
      </p:sp>
      <p:sp>
        <p:nvSpPr>
          <p:cNvPr id="152" name="Google Shape;152;p7"/>
          <p:cNvSpPr txBox="1"/>
          <p:nvPr>
            <p:ph idx="1" type="body"/>
          </p:nvPr>
        </p:nvSpPr>
        <p:spPr>
          <a:xfrm>
            <a:off x="6095999" y="713313"/>
            <a:ext cx="5257801" cy="5431376"/>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1900"/>
              <a:buChar char="•"/>
            </a:pPr>
            <a:r>
              <a:rPr lang="en-US" sz="1900">
                <a:latin typeface="Book Antiqua"/>
                <a:ea typeface="Book Antiqua"/>
                <a:cs typeface="Book Antiqua"/>
                <a:sym typeface="Book Antiqua"/>
              </a:rPr>
              <a:t>French President Emmanuel Macron’s 2017 plan to return African artifacts was an overdue proposal. He stated that “within the next five years, “conditions should be met for a return of African patrimony to Africa” (Roberts, 2019, p.1). </a:t>
            </a:r>
            <a:endParaRPr/>
          </a:p>
          <a:p>
            <a:pPr indent="0" lvl="0" marL="0" rtl="0" algn="l">
              <a:lnSpc>
                <a:spcPct val="90000"/>
              </a:lnSpc>
              <a:spcBef>
                <a:spcPts val="1000"/>
              </a:spcBef>
              <a:spcAft>
                <a:spcPts val="0"/>
              </a:spcAft>
              <a:buClr>
                <a:schemeClr val="dk1"/>
              </a:buClr>
              <a:buSzPts val="1900"/>
              <a:buNone/>
            </a:pPr>
            <a:r>
              <a:t/>
            </a:r>
            <a:endParaRPr sz="1900">
              <a:latin typeface="Book Antiqua"/>
              <a:ea typeface="Book Antiqua"/>
              <a:cs typeface="Book Antiqua"/>
              <a:sym typeface="Book Antiqua"/>
            </a:endParaRPr>
          </a:p>
          <a:p>
            <a:pPr indent="-228600" lvl="0" marL="228600" rtl="0" algn="l">
              <a:lnSpc>
                <a:spcPct val="90000"/>
              </a:lnSpc>
              <a:spcBef>
                <a:spcPts val="1000"/>
              </a:spcBef>
              <a:spcAft>
                <a:spcPts val="0"/>
              </a:spcAft>
              <a:buClr>
                <a:schemeClr val="dk1"/>
              </a:buClr>
              <a:buSzPts val="1900"/>
              <a:buChar char="•"/>
            </a:pPr>
            <a:r>
              <a:rPr lang="en-US" sz="1900">
                <a:latin typeface="Book Antiqua"/>
                <a:ea typeface="Book Antiqua"/>
                <a:cs typeface="Book Antiqua"/>
                <a:sym typeface="Book Antiqua"/>
              </a:rPr>
              <a:t>This announcement was “surprising to many” in France, </a:t>
            </a:r>
            <a:r>
              <a:rPr i="1" lang="en-US" sz="1900">
                <a:latin typeface="Book Antiqua"/>
                <a:ea typeface="Book Antiqua"/>
                <a:cs typeface="Book Antiqua"/>
                <a:sym typeface="Book Antiqua"/>
              </a:rPr>
              <a:t>Le Monde</a:t>
            </a:r>
            <a:r>
              <a:rPr lang="en-US" sz="1900">
                <a:latin typeface="Book Antiqua"/>
                <a:ea typeface="Book Antiqua"/>
                <a:cs typeface="Book Antiqua"/>
                <a:sym typeface="Book Antiqua"/>
              </a:rPr>
              <a:t> reported” (Roberts, 2019, p.1).</a:t>
            </a:r>
            <a:endParaRPr/>
          </a:p>
          <a:p>
            <a:pPr indent="0" lvl="0" marL="0" rtl="0" algn="l">
              <a:lnSpc>
                <a:spcPct val="90000"/>
              </a:lnSpc>
              <a:spcBef>
                <a:spcPts val="1000"/>
              </a:spcBef>
              <a:spcAft>
                <a:spcPts val="0"/>
              </a:spcAft>
              <a:buClr>
                <a:schemeClr val="dk1"/>
              </a:buClr>
              <a:buSzPts val="1900"/>
              <a:buNone/>
            </a:pPr>
            <a:r>
              <a:rPr lang="en-US" sz="1900">
                <a:latin typeface="Book Antiqua"/>
                <a:ea typeface="Book Antiqua"/>
                <a:cs typeface="Book Antiqua"/>
                <a:sym typeface="Book Antiqua"/>
              </a:rPr>
              <a:t> </a:t>
            </a:r>
            <a:endParaRPr/>
          </a:p>
          <a:p>
            <a:pPr indent="-228600" lvl="0" marL="228600" rtl="0" algn="l">
              <a:lnSpc>
                <a:spcPct val="90000"/>
              </a:lnSpc>
              <a:spcBef>
                <a:spcPts val="1000"/>
              </a:spcBef>
              <a:spcAft>
                <a:spcPts val="0"/>
              </a:spcAft>
              <a:buClr>
                <a:schemeClr val="dk1"/>
              </a:buClr>
              <a:buSzPts val="1900"/>
              <a:buChar char="•"/>
            </a:pPr>
            <a:r>
              <a:rPr lang="en-US" sz="1900">
                <a:latin typeface="Book Antiqua"/>
                <a:ea typeface="Book Antiqua"/>
                <a:cs typeface="Book Antiqua"/>
                <a:sym typeface="Book Antiqua"/>
              </a:rPr>
              <a:t>Macron’s pronouncement, if followed through, would demonstrate a seismic shift on colonial restitution because “French patrimonial protections began with the 1566 Edict of Moulins, which affirmed that the property of the French crown is inalienable” (CCP Staff, 2018).</a:t>
            </a:r>
            <a:endParaRPr sz="1900">
              <a:latin typeface="Book Antiqua"/>
              <a:ea typeface="Book Antiqua"/>
              <a:cs typeface="Book Antiqua"/>
              <a:sym typeface="Book Antiqua"/>
            </a:endParaRPr>
          </a:p>
          <a:p>
            <a:pPr indent="-107950" lvl="0" marL="228600" rtl="0" algn="l">
              <a:lnSpc>
                <a:spcPct val="90000"/>
              </a:lnSpc>
              <a:spcBef>
                <a:spcPts val="1000"/>
              </a:spcBef>
              <a:spcAft>
                <a:spcPts val="0"/>
              </a:spcAft>
              <a:buClr>
                <a:schemeClr val="dk1"/>
              </a:buClr>
              <a:buSzPts val="1900"/>
              <a:buNone/>
            </a:pPr>
            <a:r>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8" name="Google Shape;158;p8"/>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59" name="Google Shape;159;p8"/>
          <p:cNvSpPr txBox="1"/>
          <p:nvPr>
            <p:ph type="title"/>
          </p:nvPr>
        </p:nvSpPr>
        <p:spPr>
          <a:xfrm>
            <a:off x="838200" y="713312"/>
            <a:ext cx="3524250"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History of French Cultural Heritage Law and the Sarr-Savoy Report, Pt. II</a:t>
            </a:r>
            <a:endParaRPr/>
          </a:p>
        </p:txBody>
      </p:sp>
      <p:sp>
        <p:nvSpPr>
          <p:cNvPr id="160" name="Google Shape;160;p8"/>
          <p:cNvSpPr txBox="1"/>
          <p:nvPr>
            <p:ph idx="1" type="body"/>
          </p:nvPr>
        </p:nvSpPr>
        <p:spPr>
          <a:xfrm>
            <a:off x="6095999" y="713313"/>
            <a:ext cx="5257801" cy="543137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400"/>
              <a:buChar char="•"/>
            </a:pPr>
            <a:r>
              <a:rPr lang="en-US" sz="1400">
                <a:latin typeface="Book Antiqua"/>
                <a:ea typeface="Book Antiqua"/>
                <a:cs typeface="Book Antiqua"/>
                <a:sym typeface="Book Antiqua"/>
              </a:rPr>
              <a:t>For repatriation to be possible Macron promised to oversee “changing the legislation that has long considered such works the inalienable property of the French Republic” (Roberts, 2019, p.1).</a:t>
            </a:r>
            <a:endParaRPr/>
          </a:p>
          <a:p>
            <a:pPr indent="-228600" lvl="0" marL="228600" rtl="0" algn="l">
              <a:lnSpc>
                <a:spcPct val="90000"/>
              </a:lnSpc>
              <a:spcBef>
                <a:spcPts val="1000"/>
              </a:spcBef>
              <a:spcAft>
                <a:spcPts val="0"/>
              </a:spcAft>
              <a:buClr>
                <a:schemeClr val="dk1"/>
              </a:buClr>
              <a:buSzPts val="1400"/>
              <a:buChar char="•"/>
            </a:pPr>
            <a:r>
              <a:rPr lang="en-US" sz="1400">
                <a:latin typeface="Book Antiqua"/>
                <a:ea typeface="Book Antiqua"/>
                <a:cs typeface="Book Antiqua"/>
                <a:sym typeface="Book Antiqua"/>
              </a:rPr>
              <a:t> Without this legislation, repatriation would have been doubtful because of a lack of bilateral treaties between France and its former possessions concerning heritage and the strict interpretation of French cultural patrimony laws,  especially </a:t>
            </a:r>
            <a:r>
              <a:rPr lang="en-US" sz="1400">
                <a:latin typeface="Book Antiqua"/>
                <a:ea typeface="Book Antiqua"/>
                <a:cs typeface="Book Antiqua"/>
                <a:sym typeface="Book Antiqua"/>
              </a:rPr>
              <a:t>France’s inalienability law</a:t>
            </a:r>
            <a:r>
              <a:rPr lang="en-US" sz="1400">
                <a:latin typeface="Book Antiqua"/>
                <a:ea typeface="Book Antiqua"/>
                <a:cs typeface="Book Antiqua"/>
                <a:sym typeface="Book Antiqua"/>
              </a:rPr>
              <a:t>. </a:t>
            </a:r>
            <a:endParaRPr/>
          </a:p>
          <a:p>
            <a:pPr indent="-228600" lvl="0" marL="228600" rtl="0" algn="l">
              <a:lnSpc>
                <a:spcPct val="90000"/>
              </a:lnSpc>
              <a:spcBef>
                <a:spcPts val="1000"/>
              </a:spcBef>
              <a:spcAft>
                <a:spcPts val="0"/>
              </a:spcAft>
              <a:buClr>
                <a:schemeClr val="dk1"/>
              </a:buClr>
              <a:buSzPts val="1400"/>
              <a:buChar char="•"/>
            </a:pPr>
            <a:r>
              <a:rPr lang="en-US" sz="1400">
                <a:latin typeface="Book Antiqua"/>
                <a:ea typeface="Book Antiqua"/>
                <a:cs typeface="Book Antiqua"/>
                <a:sym typeface="Book Antiqua"/>
              </a:rPr>
              <a:t>In their Report </a:t>
            </a:r>
            <a:r>
              <a:rPr lang="en-US" sz="1400">
                <a:latin typeface="Book Antiqua"/>
                <a:ea typeface="Book Antiqua"/>
                <a:cs typeface="Book Antiqua"/>
                <a:sym typeface="Book Antiqua"/>
              </a:rPr>
              <a:t>outlining</a:t>
            </a:r>
            <a:r>
              <a:rPr lang="en-US" sz="1400">
                <a:latin typeface="Book Antiqua"/>
                <a:ea typeface="Book Antiqua"/>
                <a:cs typeface="Book Antiqua"/>
                <a:sym typeface="Book Antiqua"/>
              </a:rPr>
              <a:t> how France could legally repatriate African heritage, Sarr and Savoy did “suggest using the “law of exception” that was brandished in 2010 to return 16 Maori heads to New Zealand, after a vote by the French legislature” (Cassan, 2019).</a:t>
            </a:r>
            <a:endParaRPr sz="1400">
              <a:latin typeface="Book Antiqua"/>
              <a:ea typeface="Book Antiqua"/>
              <a:cs typeface="Book Antiqua"/>
              <a:sym typeface="Book Antiqua"/>
            </a:endParaRPr>
          </a:p>
          <a:p>
            <a:pPr indent="-228600" lvl="0" marL="228600" rtl="0" algn="l">
              <a:lnSpc>
                <a:spcPct val="90000"/>
              </a:lnSpc>
              <a:spcBef>
                <a:spcPts val="1000"/>
              </a:spcBef>
              <a:spcAft>
                <a:spcPts val="0"/>
              </a:spcAft>
              <a:buClr>
                <a:schemeClr val="dk1"/>
              </a:buClr>
              <a:buSzPts val="1400"/>
              <a:buChar char="•"/>
            </a:pPr>
            <a:r>
              <a:rPr lang="en-US" sz="1400">
                <a:latin typeface="Book Antiqua"/>
                <a:ea typeface="Book Antiqua"/>
                <a:cs typeface="Book Antiqua"/>
                <a:sym typeface="Book Antiqua"/>
              </a:rPr>
              <a:t>The French’s Parliament’s finding an exception to the rule of inalienability for certain Senegalese and Beninese objects was necessary because France has no heritage treaties with Africa, and “Sub-Saharan African countries do not have the same leverage and bargaining power as Egypt and Turkey . . . .” (Shyllon, 2015, p. 382). Egypt and Turkey refused to grant or revoked permits for heritage professionals affiliated with museums allegedly containing stolen Egyptian or Turkish antiquities (Shyllon, 2015, p. 382). </a:t>
            </a:r>
            <a:endParaRPr sz="1400">
              <a:latin typeface="Book Antiqua"/>
              <a:ea typeface="Book Antiqua"/>
              <a:cs typeface="Book Antiqua"/>
              <a:sym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6" name="Google Shape;166;p9"/>
          <p:cNvSpPr/>
          <p:nvPr/>
        </p:nvSpPr>
        <p:spPr>
          <a:xfrm flipH="1">
            <a:off x="1" y="0"/>
            <a:ext cx="5511704" cy="6858000"/>
          </a:xfrm>
          <a:custGeom>
            <a:rect b="b" l="l" r="r" t="t"/>
            <a:pathLst>
              <a:path extrusionOk="0" h="6886576" w="5511704">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A8A15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7" name="Google Shape;167;p9"/>
          <p:cNvSpPr txBox="1"/>
          <p:nvPr>
            <p:ph type="title"/>
          </p:nvPr>
        </p:nvSpPr>
        <p:spPr>
          <a:xfrm>
            <a:off x="838200" y="713312"/>
            <a:ext cx="3524250" cy="54313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 Antiqua"/>
              <a:buNone/>
            </a:pPr>
            <a:r>
              <a:rPr lang="en-US">
                <a:latin typeface="Book Antiqua"/>
                <a:ea typeface="Book Antiqua"/>
                <a:cs typeface="Book Antiqua"/>
                <a:sym typeface="Book Antiqua"/>
              </a:rPr>
              <a:t>History of French Cultural Heritage Law and the Sarr-Savoy Report, Pt. III</a:t>
            </a:r>
            <a:endParaRPr/>
          </a:p>
        </p:txBody>
      </p:sp>
      <p:sp>
        <p:nvSpPr>
          <p:cNvPr id="168" name="Google Shape;168;p9"/>
          <p:cNvSpPr txBox="1"/>
          <p:nvPr>
            <p:ph idx="1" type="body"/>
          </p:nvPr>
        </p:nvSpPr>
        <p:spPr>
          <a:xfrm>
            <a:off x="6095999" y="713313"/>
            <a:ext cx="5257801" cy="543137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300"/>
              <a:buChar char="•"/>
            </a:pPr>
            <a:r>
              <a:rPr lang="en-US" sz="1300">
                <a:latin typeface="Book Antiqua"/>
                <a:ea typeface="Book Antiqua"/>
                <a:cs typeface="Book Antiqua"/>
                <a:sym typeface="Book Antiqua"/>
              </a:rPr>
              <a:t>Sarr and Savoy were commissioned to prepare a report on the provenance of cultural objects from Africa in French public museums. Their report </a:t>
            </a:r>
            <a:r>
              <a:rPr i="1" lang="en-US" sz="1300">
                <a:latin typeface="Book Antiqua"/>
                <a:ea typeface="Book Antiqua"/>
                <a:cs typeface="Book Antiqua"/>
                <a:sym typeface="Book Antiqua"/>
              </a:rPr>
              <a:t>The Restitution of African Cultural Heritage: Toward a New Relational Ethics</a:t>
            </a:r>
            <a:r>
              <a:rPr lang="en-US" sz="1300">
                <a:latin typeface="Book Antiqua"/>
                <a:ea typeface="Book Antiqua"/>
                <a:cs typeface="Book Antiqua"/>
                <a:sym typeface="Book Antiqua"/>
              </a:rPr>
              <a:t> settled on a concept of consent to assess whether African objects should be repatriated. </a:t>
            </a:r>
            <a:endParaRPr/>
          </a:p>
          <a:p>
            <a:pPr indent="-22860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The Sarr-Savoy report considers compulsory relations “between colonial law and cultural heritage extraction, and along with it, whether (or not) there was consent from the countries of origin during the time of the acquisition and removal of the objects and their dispatch to mainland France” (Sarr &amp; Savoy, 2018, pp. 46-47).</a:t>
            </a:r>
            <a:endParaRPr/>
          </a:p>
          <a:p>
            <a:pPr indent="-22860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 France voted to return 26 cultural objects to Benin and Senegal in July 2020 based on the report and a finding of a lack of consent. More objects from West and Central Africa would allegedly follow. </a:t>
            </a:r>
            <a:endParaRPr sz="1300">
              <a:latin typeface="Book Antiqua"/>
              <a:ea typeface="Book Antiqua"/>
              <a:cs typeface="Book Antiqua"/>
              <a:sym typeface="Book Antiqua"/>
            </a:endParaRPr>
          </a:p>
          <a:p>
            <a:pPr indent="-22860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The report, understandably, ignited controversy because the objects belonged to France under the French Code of Heritage and other domestic cultural property legislation creating inalienability of cultural property belonging to the French Crown and State.</a:t>
            </a:r>
            <a:endParaRPr/>
          </a:p>
          <a:p>
            <a:pPr indent="-228600" lvl="0" marL="228600" rtl="0" algn="l">
              <a:lnSpc>
                <a:spcPct val="90000"/>
              </a:lnSpc>
              <a:spcBef>
                <a:spcPts val="1000"/>
              </a:spcBef>
              <a:spcAft>
                <a:spcPts val="0"/>
              </a:spcAft>
              <a:buClr>
                <a:schemeClr val="dk1"/>
              </a:buClr>
              <a:buSzPts val="1300"/>
              <a:buChar char="•"/>
            </a:pPr>
            <a:r>
              <a:rPr lang="en-US" sz="1300">
                <a:latin typeface="Book Antiqua"/>
                <a:ea typeface="Book Antiqua"/>
                <a:cs typeface="Book Antiqua"/>
                <a:sym typeface="Book Antiqua"/>
              </a:rPr>
              <a:t>Sarr and Savoy believed that the French Heritage Code “was solely meant to protect national property and notes that the African objects in question never belonged to France and, thus, were never a part of its national heritage” (Cassan, 2019).</a:t>
            </a:r>
            <a:endParaRPr sz="1300">
              <a:latin typeface="Book Antiqua"/>
              <a:ea typeface="Book Antiqua"/>
              <a:cs typeface="Book Antiqua"/>
              <a:sym typeface="Book Antiqua"/>
            </a:endParaRPr>
          </a:p>
        </p:txBody>
      </p:sp>
    </p:spTree>
  </p:cSld>
  <p:clrMapOvr>
    <a:masterClrMapping/>
  </p:clrMapOvr>
</p:sld>
</file>

<file path=ppt/theme/theme1.xml><?xml version="1.0" encoding="utf-8"?>
<a:theme xmlns:a="http://schemas.openxmlformats.org/drawingml/2006/main" xmlns:r="http://schemas.openxmlformats.org/officeDocument/2006/relationships" name="BrushVTI">
  <a:themeElements>
    <a:clrScheme name="AnalogousFromLightSeed_2SEEDS">
      <a:dk1>
        <a:srgbClr val="000000"/>
      </a:dk1>
      <a:lt1>
        <a:srgbClr val="FFFFFF"/>
      </a:lt1>
      <a:dk2>
        <a:srgbClr val="302E1B"/>
      </a:dk2>
      <a:lt2>
        <a:srgbClr val="F0F1F3"/>
      </a:lt2>
      <a:accent1>
        <a:srgbClr val="A8A15F"/>
      </a:accent1>
      <a:accent2>
        <a:srgbClr val="C6976B"/>
      </a:accent2>
      <a:accent3>
        <a:srgbClr val="96A86F"/>
      </a:accent3>
      <a:accent4>
        <a:srgbClr val="62AD90"/>
      </a:accent4>
      <a:accent5>
        <a:srgbClr val="71AAAB"/>
      </a:accent5>
      <a:accent6>
        <a:srgbClr val="71A1C8"/>
      </a:accent6>
      <a:hlink>
        <a:srgbClr val="6B72A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2021-05-31T19:44:54Z</dcterms:created>
  <dc:creator>Antonio Cuyler</dc:creator>
</cp:coreProperties>
</file>