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80" r:id="rId5"/>
    <p:sldId id="264" r:id="rId6"/>
    <p:sldId id="265" r:id="rId7"/>
    <p:sldId id="267" r:id="rId8"/>
    <p:sldId id="273" r:id="rId9"/>
    <p:sldId id="274" r:id="rId10"/>
    <p:sldId id="270" r:id="rId11"/>
    <p:sldId id="271" r:id="rId12"/>
    <p:sldId id="277" r:id="rId13"/>
    <p:sldId id="279" r:id="rId14"/>
    <p:sldId id="268" r:id="rId15"/>
    <p:sldId id="269" r:id="rId16"/>
    <p:sldId id="2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38"/>
    <p:restoredTop sz="95897"/>
  </p:normalViewPr>
  <p:slideViewPr>
    <p:cSldViewPr snapToGrid="0" snapToObjects="1">
      <p:cViewPr varScale="1">
        <p:scale>
          <a:sx n="66" d="100"/>
          <a:sy n="66" d="100"/>
        </p:scale>
        <p:origin x="200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6/7/21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6/7/21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6/7/21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1606C-2264-7648-8EB1-3026E4E66C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rtl="1"/>
            <a:r>
              <a:rPr lang="en-US" sz="2400" dirty="0"/>
              <a:t>An Investigation into the Impact of Social Media Practices on Collective Memory: </a:t>
            </a:r>
            <a:br>
              <a:rPr lang="en-US" sz="2400" dirty="0"/>
            </a:br>
            <a:r>
              <a:rPr lang="en-US" sz="2400" dirty="0"/>
              <a:t>An Evolution of the </a:t>
            </a:r>
            <a:r>
              <a:rPr lang="en-US" sz="2400" dirty="0" err="1"/>
              <a:t>Conceptualisation</a:t>
            </a:r>
            <a:r>
              <a:rPr lang="en-US" sz="2400" dirty="0"/>
              <a:t> of </a:t>
            </a:r>
            <a:br>
              <a:rPr lang="en-US" sz="2400" dirty="0"/>
            </a:br>
            <a:r>
              <a:rPr lang="en-US" sz="2400" dirty="0"/>
              <a:t>Women’s Experience in the Holocaust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6678E2-6CED-C847-86DD-224A36AECA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1800" dirty="0" err="1"/>
              <a:t>Lior</a:t>
            </a:r>
            <a:r>
              <a:rPr lang="en-GB" sz="1800" dirty="0"/>
              <a:t> </a:t>
            </a:r>
            <a:r>
              <a:rPr lang="en-GB" sz="1800" dirty="0" err="1"/>
              <a:t>Misano</a:t>
            </a:r>
            <a:endParaRPr lang="en-GB" sz="1800" dirty="0"/>
          </a:p>
          <a:p>
            <a:r>
              <a:rPr lang="en-GB" sz="1800" dirty="0"/>
              <a:t>University College London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093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men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228EF17B-DDE3-DF4A-99A7-22838FE70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3424" y="480515"/>
            <a:ext cx="8665150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6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166C1451-F82F-F848-A9D2-C88590EB5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6328" y="480515"/>
            <a:ext cx="4139342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BD838BA-2F18-2844-A515-01F75E401C3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78" y="361092"/>
            <a:ext cx="5793908" cy="600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763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DE2AAB7-2DA1-F643-B9CA-F416C46A420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693" y="480515"/>
            <a:ext cx="7458613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579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F8FBA73-988F-1B4F-8E1B-3A6E995187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7102" y="361092"/>
            <a:ext cx="6342976" cy="621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415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6F7698-15BE-F54A-AA78-C7F8D528E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7542" y="211547"/>
            <a:ext cx="8015352" cy="643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010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EE2F4A-D521-CC47-BF86-4A67EAB873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3950" y="480515"/>
            <a:ext cx="8044098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graffiti&#10;&#10;Description automatically generated">
            <a:extLst>
              <a:ext uri="{FF2B5EF4-FFF2-40B4-BE49-F238E27FC236}">
                <a16:creationId xmlns:a16="http://schemas.microsoft.com/office/drawing/2014/main" id="{659F3D02-309E-5240-9528-45195AAA00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897013"/>
            <a:ext cx="11226799" cy="305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46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DC50-8DA5-1649-9365-0254217C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039" y="1098395"/>
            <a:ext cx="4313664" cy="466121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/>
              <a:t>To be born by chance</a:t>
            </a:r>
            <a:br>
              <a:rPr lang="en-GB" sz="2400" b="1" dirty="0"/>
            </a:br>
            <a:br>
              <a:rPr lang="en-GB" sz="2400" dirty="0"/>
            </a:br>
            <a:r>
              <a:rPr lang="en-GB" sz="2400" dirty="0"/>
              <a:t>To be born by chance</a:t>
            </a:r>
            <a:br>
              <a:rPr lang="en-GB" sz="2400" dirty="0"/>
            </a:br>
            <a:r>
              <a:rPr lang="en-GB" sz="2400" dirty="0"/>
              <a:t>To be born a woman</a:t>
            </a:r>
            <a:br>
              <a:rPr lang="en-GB" sz="2400" dirty="0"/>
            </a:br>
            <a:r>
              <a:rPr lang="en-GB" sz="2400" dirty="0"/>
              <a:t>To be born poor</a:t>
            </a:r>
            <a:br>
              <a:rPr lang="en-GB" sz="2400" dirty="0"/>
            </a:br>
            <a:r>
              <a:rPr lang="en-GB" sz="2400" dirty="0"/>
              <a:t>To be born Jewish</a:t>
            </a:r>
            <a:br>
              <a:rPr lang="en-GB" sz="2400" dirty="0"/>
            </a:br>
            <a:r>
              <a:rPr lang="en-GB" sz="2400" dirty="0"/>
              <a:t>It’s too much</a:t>
            </a:r>
            <a:br>
              <a:rPr lang="en-GB" sz="2400" dirty="0"/>
            </a:br>
            <a:r>
              <a:rPr lang="en-GB" sz="2400" dirty="0"/>
              <a:t>For a single life</a:t>
            </a:r>
          </a:p>
          <a:p>
            <a:pPr marL="0" indent="0">
              <a:buNone/>
            </a:pPr>
            <a:r>
              <a:rPr lang="en-GB" sz="2400" dirty="0"/>
              <a:t>from </a:t>
            </a:r>
            <a:r>
              <a:rPr lang="en-GB" sz="2400" i="1" dirty="0" err="1"/>
              <a:t>Versi</a:t>
            </a:r>
            <a:r>
              <a:rPr lang="en-GB" sz="2400" i="1" dirty="0"/>
              <a:t> </a:t>
            </a:r>
            <a:r>
              <a:rPr lang="en-GB" sz="2400" i="1" dirty="0" err="1"/>
              <a:t>Vissuti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Edith Bruck</a:t>
            </a:r>
          </a:p>
          <a:p>
            <a:pPr marL="384048" indent="-384048" algn="r" defTabSz="914400" rtl="1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54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witter restricts new Trump tweet for &amp;#39;glorifying violence&amp;#39; - The Verge">
            <a:extLst>
              <a:ext uri="{FF2B5EF4-FFF2-40B4-BE49-F238E27FC236}">
                <a16:creationId xmlns:a16="http://schemas.microsoft.com/office/drawing/2014/main" id="{D081BE70-75D7-FA49-9DCE-6711A8C53C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0" b="15234"/>
          <a:stretch/>
        </p:blipFill>
        <p:spPr bwMode="auto">
          <a:xfrm rot="1074399">
            <a:off x="4841412" y="4425489"/>
            <a:ext cx="7162800" cy="235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eifidancer: Justice For George Floyd; Black Lives Matter">
            <a:extLst>
              <a:ext uri="{FF2B5EF4-FFF2-40B4-BE49-F238E27FC236}">
                <a16:creationId xmlns:a16="http://schemas.microsoft.com/office/drawing/2014/main" id="{DDCE8F3E-C945-714F-8B8A-B354D88A3E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7"/>
          <a:stretch/>
        </p:blipFill>
        <p:spPr bwMode="auto">
          <a:xfrm>
            <a:off x="1439333" y="3211478"/>
            <a:ext cx="3805993" cy="399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M Netanyahu tweets, thanks 25 nations for supporting Israel. But where's India?">
            <a:extLst>
              <a:ext uri="{FF2B5EF4-FFF2-40B4-BE49-F238E27FC236}">
                <a16:creationId xmlns:a16="http://schemas.microsoft.com/office/drawing/2014/main" id="{4B0DF4DA-7196-8F4A-9895-47080A0FE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6700" b="12845"/>
          <a:stretch/>
        </p:blipFill>
        <p:spPr bwMode="auto">
          <a:xfrm rot="20400663">
            <a:off x="146601" y="805339"/>
            <a:ext cx="5258084" cy="296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lestine&amp;quot; Sticker by mattcdickson | Redbubble">
            <a:extLst>
              <a:ext uri="{FF2B5EF4-FFF2-40B4-BE49-F238E27FC236}">
                <a16:creationId xmlns:a16="http://schemas.microsoft.com/office/drawing/2014/main" id="{519B18DC-038D-F743-A334-5D8CDCDA1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1" t="12799" r="7924" b="15734"/>
          <a:stretch/>
        </p:blipFill>
        <p:spPr bwMode="auto">
          <a:xfrm>
            <a:off x="8557466" y="2095790"/>
            <a:ext cx="3634534" cy="30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magine">
            <a:extLst>
              <a:ext uri="{FF2B5EF4-FFF2-40B4-BE49-F238E27FC236}">
                <a16:creationId xmlns:a16="http://schemas.microsoft.com/office/drawing/2014/main" id="{34B05DCD-277D-684E-9FE0-28B340E9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958" y="-4173"/>
            <a:ext cx="7167042" cy="238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134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DC50-8DA5-1649-9365-0254217C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857249"/>
            <a:ext cx="10206038" cy="5129213"/>
          </a:xfrm>
        </p:spPr>
        <p:txBody>
          <a:bodyPr/>
          <a:lstStyle/>
          <a:p>
            <a:pPr marL="0" indent="0">
              <a:buNone/>
            </a:pPr>
            <a:endParaRPr lang="he-IL" sz="2400" b="1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b="1" dirty="0">
                <a:latin typeface="Calibri Light" panose="020F0302020204030204" pitchFamily="34" charset="0"/>
                <a:ea typeface="Times New Roman" panose="02020603050405020304" pitchFamily="18" charset="0"/>
              </a:rPr>
              <a:t>Collective Memory</a:t>
            </a:r>
            <a:endParaRPr lang="he-IL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>
                <a:latin typeface="Calibri Light" panose="020F0302020204030204" pitchFamily="34" charset="0"/>
                <a:ea typeface="Times New Roman" panose="02020603050405020304" pitchFamily="18" charset="0"/>
              </a:rPr>
              <a:t>Indicates the shared memory or set of memories of an experience lived or mythologized by a living community that is significantly associated with the group's identity (Nora 1989).</a:t>
            </a:r>
            <a:endParaRPr lang="he-IL" sz="24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e-IL" sz="24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b="1" dirty="0">
                <a:latin typeface="Calibri Light" panose="020F0302020204030204" pitchFamily="34" charset="0"/>
              </a:rPr>
              <a:t>Cultural memory</a:t>
            </a:r>
          </a:p>
          <a:p>
            <a:pPr marL="0" indent="0">
              <a:buNone/>
            </a:pPr>
            <a:r>
              <a:rPr lang="en-GB" sz="2400" dirty="0">
                <a:latin typeface="Calibri Light" panose="020F0302020204030204" pitchFamily="34" charset="0"/>
              </a:rPr>
              <a:t>It indicates a type of memory that is not based solely on a lived experience but is influenced by social interactions, it is formed by the interaction of past and present with socio-cultural and historical contexts (</a:t>
            </a:r>
            <a:r>
              <a:rPr lang="en-GB" sz="2400" dirty="0" err="1">
                <a:latin typeface="Calibri Light" panose="020F0302020204030204" pitchFamily="34" charset="0"/>
              </a:rPr>
              <a:t>Erll</a:t>
            </a:r>
            <a:r>
              <a:rPr lang="en-GB" sz="2400" dirty="0">
                <a:latin typeface="Calibri Light" panose="020F0302020204030204" pitchFamily="34" charset="0"/>
              </a:rPr>
              <a:t> and </a:t>
            </a:r>
            <a:r>
              <a:rPr lang="en-GB" sz="2400" dirty="0" err="1">
                <a:latin typeface="Calibri Light" panose="020F0302020204030204" pitchFamily="34" charset="0"/>
              </a:rPr>
              <a:t>Nünning</a:t>
            </a:r>
            <a:r>
              <a:rPr lang="en-GB" sz="2400" dirty="0">
                <a:latin typeface="Calibri Light" panose="020F0302020204030204" pitchFamily="34" charset="0"/>
              </a:rPr>
              <a:t> 2008).</a:t>
            </a:r>
          </a:p>
          <a:p>
            <a:pPr marL="0" indent="0">
              <a:buNone/>
            </a:pPr>
            <a:endParaRPr lang="he-IL" sz="2400" b="1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he-IL" sz="2400" dirty="0">
              <a:latin typeface="Calibri Light" panose="020F0302020204030204" pitchFamily="34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84048" indent="-384048" algn="r" defTabSz="914400" rtl="1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476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17A8510B-C93D-FD41-8034-DCFD655BF3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884" y="480515"/>
            <a:ext cx="10292230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33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0DC50-8DA5-1649-9365-0254217CB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857249"/>
            <a:ext cx="10206038" cy="5129213"/>
          </a:xfrm>
        </p:spPr>
        <p:txBody>
          <a:bodyPr/>
          <a:lstStyle/>
          <a:p>
            <a:pPr marL="384048" indent="-384048" algn="r" defTabSz="914400" rtl="1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52535B-CEA3-E74A-98E3-1AE2ADF60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7" b="5621"/>
          <a:stretch/>
        </p:blipFill>
        <p:spPr>
          <a:xfrm>
            <a:off x="968272" y="363070"/>
            <a:ext cx="3334703" cy="61318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7A6934-740B-8A46-A9BC-5EC5C4F623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37" b="7452"/>
          <a:stretch/>
        </p:blipFill>
        <p:spPr>
          <a:xfrm>
            <a:off x="4554324" y="355924"/>
            <a:ext cx="3334703" cy="613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E8FA94-3BDD-6842-819A-247F56AE5A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37" b="7452"/>
          <a:stretch/>
        </p:blipFill>
        <p:spPr>
          <a:xfrm>
            <a:off x="8140376" y="363070"/>
            <a:ext cx="3334703" cy="613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78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04F70D-3443-AE43-ADFF-9BFF1136BC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460" y="480515"/>
            <a:ext cx="9065079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815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85DA84-CB73-4E5E-9864-2460CE2805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49185E-361A-421B-8F2D-11C7FFC6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B85BAA-C37F-44B4-B427-B4F10EBB4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-4668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C4EE06-D7B4-4FAC-A561-38A1C3802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018D83B-903C-4782-B1BB-A45164A71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26240" y="6494325"/>
            <a:ext cx="365760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785589A-A5AC-409A-B2A2-24D871B4C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867" y="158782"/>
            <a:ext cx="11870265" cy="65378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7EB4E3-6962-7448-BF15-C8CD0EBDC00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188" y="480515"/>
            <a:ext cx="8387623" cy="589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13850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1860</TotalTime>
  <Words>151</Words>
  <Application>Microsoft Macintosh PowerPoint</Application>
  <PresentationFormat>Widescreen</PresentationFormat>
  <Paragraphs>14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 Light</vt:lpstr>
      <vt:lpstr>Franklin Gothic Book</vt:lpstr>
      <vt:lpstr>Times New Roman</vt:lpstr>
      <vt:lpstr>Crop</vt:lpstr>
      <vt:lpstr>An Investigation into the Impact of Social Media Practices on Collective Memory:  An Evolution of the Conceptualisation of  Women’s Experience in the Holocaust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Investigation into the Impact of Social Media Practices on Collective Memory:  An Evolution of the Conceptualisation of  Women’s Experience in the Holocaust </dc:title>
  <dc:creator>Misano, Lior</dc:creator>
  <cp:lastModifiedBy>Misano, Lior</cp:lastModifiedBy>
  <cp:revision>19</cp:revision>
  <dcterms:created xsi:type="dcterms:W3CDTF">2021-06-07T06:32:36Z</dcterms:created>
  <dcterms:modified xsi:type="dcterms:W3CDTF">2021-06-08T13:33:05Z</dcterms:modified>
</cp:coreProperties>
</file>